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miliaHerenciaRuiz" initials="F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362" autoAdjust="0"/>
  </p:normalViewPr>
  <p:slideViewPr>
    <p:cSldViewPr snapToGrid="0" snapToObjects="1"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5D93A-D4DA-4085-B059-06EDF6E79E8B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8CCA7-5634-4BF9-8D0B-AAFBA88EA3A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94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RV – Se </a:t>
            </a:r>
            <a:r>
              <a:rPr lang="en-GB" dirty="0" err="1" smtClean="0"/>
              <a:t>podría</a:t>
            </a:r>
            <a:r>
              <a:rPr lang="en-GB" dirty="0" smtClean="0"/>
              <a:t> </a:t>
            </a:r>
            <a:r>
              <a:rPr lang="en-GB" dirty="0" err="1" smtClean="0"/>
              <a:t>ampliar</a:t>
            </a:r>
            <a:r>
              <a:rPr lang="en-GB" dirty="0" smtClean="0"/>
              <a:t> la </a:t>
            </a:r>
            <a:r>
              <a:rPr lang="en-GB" dirty="0" err="1" smtClean="0"/>
              <a:t>información</a:t>
            </a:r>
            <a:r>
              <a:rPr lang="en-GB" dirty="0" smtClean="0"/>
              <a:t> de la </a:t>
            </a:r>
            <a:r>
              <a:rPr lang="en-GB" dirty="0" err="1" smtClean="0"/>
              <a:t>abreviatura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catalán</a:t>
            </a:r>
            <a:r>
              <a:rPr lang="en-GB" dirty="0" smtClean="0"/>
              <a:t> (DAO) y la </a:t>
            </a:r>
            <a:r>
              <a:rPr lang="en-GB" dirty="0" err="1" smtClean="0"/>
              <a:t>correspondiente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inglés</a:t>
            </a:r>
            <a:r>
              <a:rPr lang="en-GB" baseline="0" dirty="0" smtClean="0"/>
              <a:t> (CAD) y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significado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8CCA7-5634-4BF9-8D0B-AAFBA88EA3A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568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OJO: la </a:t>
            </a:r>
            <a:r>
              <a:rPr lang="en-GB" dirty="0" err="1" smtClean="0"/>
              <a:t>ilustraci</a:t>
            </a:r>
            <a:r>
              <a:rPr lang="es-ES" dirty="0" err="1" smtClean="0"/>
              <a:t>ón</a:t>
            </a:r>
            <a:r>
              <a:rPr lang="es-ES" dirty="0" smtClean="0"/>
              <a:t> tiene 1 error: en el primer recuadro, cambiar “selección” por “</a:t>
            </a:r>
            <a:r>
              <a:rPr lang="es-ES" dirty="0" err="1" smtClean="0"/>
              <a:t>selecció</a:t>
            </a:r>
            <a:r>
              <a:rPr lang="es-ES" dirty="0" smtClean="0"/>
              <a:t>” – NO corregido</a:t>
            </a:r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8CCA7-5634-4BF9-8D0B-AAFBA88EA3A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569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RV – </a:t>
            </a:r>
            <a:r>
              <a:rPr lang="en-GB" dirty="0" err="1" smtClean="0"/>
              <a:t>Podría</a:t>
            </a:r>
            <a:r>
              <a:rPr lang="en-GB" dirty="0" smtClean="0"/>
              <a:t> </a:t>
            </a:r>
            <a:r>
              <a:rPr lang="en-GB" dirty="0" err="1" smtClean="0"/>
              <a:t>insertarse</a:t>
            </a:r>
            <a:r>
              <a:rPr lang="en-GB" dirty="0" smtClean="0"/>
              <a:t> en </a:t>
            </a:r>
            <a:r>
              <a:rPr lang="en-GB" dirty="0" err="1" smtClean="0"/>
              <a:t>esta</a:t>
            </a:r>
            <a:r>
              <a:rPr lang="en-GB" dirty="0" smtClean="0"/>
              <a:t> </a:t>
            </a:r>
            <a:r>
              <a:rPr lang="en-GB" dirty="0" err="1" smtClean="0"/>
              <a:t>diapositiva</a:t>
            </a:r>
            <a:r>
              <a:rPr lang="en-GB" dirty="0" smtClean="0"/>
              <a:t> las </a:t>
            </a:r>
            <a:r>
              <a:rPr lang="en-GB" dirty="0" err="1" smtClean="0"/>
              <a:t>imágenes</a:t>
            </a:r>
            <a:r>
              <a:rPr lang="en-GB" dirty="0" smtClean="0"/>
              <a:t> 5.19 y 5.20 de la </a:t>
            </a:r>
            <a:r>
              <a:rPr lang="en-GB" dirty="0" err="1" smtClean="0"/>
              <a:t>unidad</a:t>
            </a:r>
            <a:r>
              <a:rPr lang="en-GB" dirty="0" smtClean="0"/>
              <a:t>, que </a:t>
            </a:r>
            <a:r>
              <a:rPr lang="en-GB" dirty="0" err="1" smtClean="0"/>
              <a:t>ayudan</a:t>
            </a:r>
            <a:r>
              <a:rPr lang="en-GB" baseline="0" dirty="0" smtClean="0"/>
              <a:t> a </a:t>
            </a:r>
            <a:r>
              <a:rPr lang="en-GB" baseline="0" dirty="0" err="1" smtClean="0"/>
              <a:t>diferenciar</a:t>
            </a:r>
            <a:r>
              <a:rPr lang="en-GB" baseline="0" dirty="0" smtClean="0"/>
              <a:t> </a:t>
            </a:r>
            <a:r>
              <a:rPr lang="en-GB" dirty="0" err="1" smtClean="0"/>
              <a:t>claramente</a:t>
            </a:r>
            <a:r>
              <a:rPr lang="en-GB" dirty="0" smtClean="0"/>
              <a:t> las </a:t>
            </a:r>
            <a:r>
              <a:rPr lang="en-GB" dirty="0" err="1" smtClean="0"/>
              <a:t>coordenadas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rectangulares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polares</a:t>
            </a:r>
            <a:r>
              <a:rPr lang="en-GB" baseline="0" dirty="0" smtClean="0"/>
              <a:t>, en </a:t>
            </a:r>
            <a:r>
              <a:rPr lang="en-GB" baseline="0" dirty="0" err="1" smtClean="0"/>
              <a:t>vez</a:t>
            </a:r>
            <a:r>
              <a:rPr lang="en-GB" baseline="0" dirty="0" smtClean="0"/>
              <a:t> de la imagen </a:t>
            </a:r>
            <a:r>
              <a:rPr lang="en-GB" baseline="0" dirty="0" err="1" smtClean="0"/>
              <a:t>insertada</a:t>
            </a:r>
            <a:r>
              <a:rPr lang="en-GB" baseline="0" dirty="0" smtClean="0"/>
              <a:t>, que </a:t>
            </a:r>
            <a:r>
              <a:rPr lang="en-GB" baseline="0" dirty="0" err="1" smtClean="0"/>
              <a:t>ofrece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poca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información</a:t>
            </a:r>
            <a:r>
              <a:rPr lang="en-GB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OJO: en el 1er </a:t>
            </a:r>
            <a:r>
              <a:rPr lang="en-GB" baseline="0" dirty="0" err="1" smtClean="0"/>
              <a:t>ecuadro</a:t>
            </a:r>
            <a:r>
              <a:rPr lang="en-GB" baseline="0" dirty="0" smtClean="0"/>
              <a:t> de la </a:t>
            </a:r>
            <a:r>
              <a:rPr lang="en-GB" baseline="0" dirty="0" err="1" smtClean="0"/>
              <a:t>imagen</a:t>
            </a:r>
            <a:r>
              <a:rPr lang="en-GB" baseline="0" dirty="0" smtClean="0"/>
              <a:t>: “Origen de </a:t>
            </a:r>
            <a:r>
              <a:rPr lang="en-GB" baseline="0" dirty="0" err="1" smtClean="0"/>
              <a:t>coordenades</a:t>
            </a:r>
            <a:r>
              <a:rPr lang="en-GB" baseline="0" dirty="0" smtClean="0"/>
              <a:t>”</a:t>
            </a:r>
            <a:endParaRPr lang="en-GB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8CCA7-5634-4BF9-8D0B-AAFBA88EA3A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521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aseline="0" noProof="0" dirty="0" smtClean="0"/>
              <a:t>RV – La imagen queda mal cortada por su parte superior. No obstante, se propone sustituir la imagen por otra que ofrezca un ejemplo en </a:t>
            </a:r>
            <a:r>
              <a:rPr lang="es-ES" baseline="0" noProof="0" dirty="0" err="1" smtClean="0"/>
              <a:t>LibreCAD</a:t>
            </a:r>
            <a:r>
              <a:rPr lang="es-ES" baseline="0" noProof="0" dirty="0" smtClean="0"/>
              <a:t> de las principales entidades en una misma área de dibujo: línea, polígono, arco, circunferencia y texto.</a:t>
            </a:r>
          </a:p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8CCA7-5634-4BF9-8D0B-AAFBA88EA3A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003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8CCA7-5634-4BF9-8D0B-AAFBA88EA3A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975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noProof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8CCA7-5634-4BF9-8D0B-AAFBA88EA3A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584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noProof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8CCA7-5634-4BF9-8D0B-AAFBA88EA3A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67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FCC-9144-924D-A80A-BAEC4CF4F84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141D-29AD-6543-80F2-12AAECC00E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516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FCC-9144-924D-A80A-BAEC4CF4F84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141D-29AD-6543-80F2-12AAECC00E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595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FCC-9144-924D-A80A-BAEC4CF4F84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141D-29AD-6543-80F2-12AAECC00E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65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FCC-9144-924D-A80A-BAEC4CF4F84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141D-29AD-6543-80F2-12AAECC00E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40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FCC-9144-924D-A80A-BAEC4CF4F84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141D-29AD-6543-80F2-12AAECC00E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737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FCC-9144-924D-A80A-BAEC4CF4F84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141D-29AD-6543-80F2-12AAECC00E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855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FCC-9144-924D-A80A-BAEC4CF4F84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141D-29AD-6543-80F2-12AAECC00E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5142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FCC-9144-924D-A80A-BAEC4CF4F84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141D-29AD-6543-80F2-12AAECC00E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779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FCC-9144-924D-A80A-BAEC4CF4F84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141D-29AD-6543-80F2-12AAECC00E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172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FCC-9144-924D-A80A-BAEC4CF4F84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141D-29AD-6543-80F2-12AAECC00E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753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FCC-9144-924D-A80A-BAEC4CF4F84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141D-29AD-6543-80F2-12AAECC00E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29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DEFCC-9144-924D-A80A-BAEC4CF4F84F}" type="datetimeFigureOut">
              <a:rPr lang="es-ES" smtClean="0"/>
              <a:t>07/03/2016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8141D-29AD-6543-80F2-12AAECC00E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63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eronica_sarria\Downloads\4389124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0"/>
            <a:ext cx="9144000" cy="685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078" y="3714499"/>
            <a:ext cx="6209048" cy="150082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710302" y="4753654"/>
            <a:ext cx="2428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baseline="0" noProof="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Dibuix</a:t>
            </a:r>
            <a:r>
              <a:rPr lang="ca-ES" sz="2400" b="1" noProof="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tècnic</a:t>
            </a:r>
            <a:endParaRPr lang="ca-ES" sz="24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Imagen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355" y="1530646"/>
            <a:ext cx="1213323" cy="121332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515184" y="19425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3312074" y="503065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8511557"/>
      </p:ext>
    </p:extLst>
  </p:cSld>
  <p:clrMapOvr>
    <a:masterClrMapping/>
  </p:clrMapOvr>
  <p:transition spd="slow" advTm="3105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ndo_conclus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Imagen 4" descr="cabecera_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301" y="4537"/>
            <a:ext cx="3994048" cy="1026582"/>
          </a:xfrm>
          <a:prstGeom prst="rect">
            <a:avLst/>
          </a:prstGeom>
        </p:spPr>
      </p:pic>
      <p:pic>
        <p:nvPicPr>
          <p:cNvPr id="6" name="Imagen 5" descr="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6" y="315565"/>
            <a:ext cx="859185" cy="859186"/>
          </a:xfrm>
          <a:prstGeom prst="rect">
            <a:avLst/>
          </a:prstGeom>
        </p:spPr>
      </p:pic>
      <p:grpSp>
        <p:nvGrpSpPr>
          <p:cNvPr id="7" name="Agrupar 6"/>
          <p:cNvGrpSpPr/>
          <p:nvPr/>
        </p:nvGrpSpPr>
        <p:grpSpPr>
          <a:xfrm>
            <a:off x="444557" y="1665529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8" name="Triángulo isósceles 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 </a:t>
              </a:r>
              <a:endParaRPr lang="es-ES" dirty="0"/>
            </a:p>
          </p:txBody>
        </p:sp>
        <p:sp>
          <p:nvSpPr>
            <p:cNvPr id="9" name="Triángulo isósceles 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 </a:t>
              </a:r>
              <a:endParaRPr lang="es-ES" dirty="0"/>
            </a:p>
          </p:txBody>
        </p:sp>
        <p:cxnSp>
          <p:nvCxnSpPr>
            <p:cNvPr id="10" name="Conector recto 9"/>
            <p:cNvCxnSpPr/>
            <p:nvPr/>
          </p:nvCxnSpPr>
          <p:spPr>
            <a:xfrm>
              <a:off x="1418166" y="2797825"/>
              <a:ext cx="2246382" cy="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ítulo 1"/>
          <p:cNvSpPr txBox="1">
            <a:spLocks/>
          </p:cNvSpPr>
          <p:nvPr/>
        </p:nvSpPr>
        <p:spPr>
          <a:xfrm>
            <a:off x="5322345" y="589623"/>
            <a:ext cx="3628871" cy="51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a-ES" sz="1800" b="1" dirty="0" smtClean="0">
                <a:solidFill>
                  <a:schemeClr val="bg1"/>
                </a:solidFill>
                <a:latin typeface="Calibri" pitchFamily="34" charset="0"/>
                <a:cs typeface="Verdana"/>
              </a:rPr>
              <a:t>Dibuix tècnic</a:t>
            </a:r>
            <a:endParaRPr lang="ca-ES" sz="1800" b="1" dirty="0">
              <a:solidFill>
                <a:schemeClr val="bg1"/>
              </a:solidFill>
              <a:latin typeface="Calibri" pitchFamily="34" charset="0"/>
              <a:cs typeface="Verdana"/>
            </a:endParaRPr>
          </a:p>
        </p:txBody>
      </p:sp>
      <p:sp>
        <p:nvSpPr>
          <p:cNvPr id="17" name="Rectángulo 3"/>
          <p:cNvSpPr>
            <a:spLocks noChangeArrowheads="1"/>
          </p:cNvSpPr>
          <p:nvPr/>
        </p:nvSpPr>
        <p:spPr bwMode="auto">
          <a:xfrm>
            <a:off x="5213301" y="2931979"/>
            <a:ext cx="321063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ca-E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És tot conjunt d’eines </a:t>
            </a:r>
            <a:br>
              <a:rPr lang="ca-E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a-E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programari digital que ens permet dissenyar qualsevol tipus d’objecte o de construcció.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932603" y="1743380"/>
            <a:ext cx="4975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Dibuix tècnic assistit per ordinador</a:t>
            </a:r>
            <a:endParaRPr lang="ca-ES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670112" y="5177031"/>
            <a:ext cx="2509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endParaRPr lang="es-ES" dirty="0"/>
          </a:p>
        </p:txBody>
      </p:sp>
      <p:pic>
        <p:nvPicPr>
          <p:cNvPr id="1026" name="Picture 2" descr="\\es01fil001\datos\BCV\EDITORIAL_2011\EDITORES\Cristina_del_Canto\2016\06_TECNOLOGIA\8448609506_TEC_2_digital\4_Editados\8448609506_u04\8448609506_u04_prs\8448609506_u04_prs_img\28391001_M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07" y="2594165"/>
            <a:ext cx="4725241" cy="322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50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25"/>
    </mc:Choice>
    <mc:Fallback xmlns="">
      <p:transition spd="slow" advTm="882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ndo_conclus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n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6" y="315565"/>
            <a:ext cx="859185" cy="859186"/>
          </a:xfrm>
          <a:prstGeom prst="rect">
            <a:avLst/>
          </a:prstGeom>
        </p:spPr>
      </p:pic>
      <p:grpSp>
        <p:nvGrpSpPr>
          <p:cNvPr id="7" name="Agrupar 6"/>
          <p:cNvGrpSpPr/>
          <p:nvPr/>
        </p:nvGrpSpPr>
        <p:grpSpPr>
          <a:xfrm>
            <a:off x="5566203" y="1398372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8" name="Triángulo isósceles 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 </a:t>
              </a:r>
              <a:endParaRPr lang="es-ES" dirty="0"/>
            </a:p>
          </p:txBody>
        </p:sp>
        <p:sp>
          <p:nvSpPr>
            <p:cNvPr id="9" name="Triángulo isósceles 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 </a:t>
              </a:r>
              <a:endParaRPr lang="es-ES" dirty="0"/>
            </a:p>
          </p:txBody>
        </p:sp>
        <p:cxnSp>
          <p:nvCxnSpPr>
            <p:cNvPr id="10" name="Conector recto 9"/>
            <p:cNvCxnSpPr/>
            <p:nvPr/>
          </p:nvCxnSpPr>
          <p:spPr>
            <a:xfrm>
              <a:off x="1418166" y="2797825"/>
              <a:ext cx="2246382" cy="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ángulo 3"/>
          <p:cNvSpPr>
            <a:spLocks noChangeArrowheads="1"/>
          </p:cNvSpPr>
          <p:nvPr/>
        </p:nvSpPr>
        <p:spPr bwMode="auto">
          <a:xfrm>
            <a:off x="603473" y="1964289"/>
            <a:ext cx="7937054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ca-E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Els programes de disseny gràfic professionals acostumen a ser força cars. Una opció alternativa és el programa lliure “</a:t>
            </a:r>
            <a:r>
              <a:rPr lang="ca-ES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LibreCAD</a:t>
            </a:r>
            <a:r>
              <a:rPr lang="ca-E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”. </a:t>
            </a:r>
            <a:r>
              <a:rPr lang="es-ES_trad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la </a:t>
            </a:r>
            <a:r>
              <a:rPr lang="es-ES_trad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imatge</a:t>
            </a:r>
            <a:r>
              <a:rPr lang="es-ES_trad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pots</a:t>
            </a:r>
            <a:r>
              <a:rPr lang="es-ES_trad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observar-</a:t>
            </a:r>
            <a:r>
              <a:rPr lang="es-ES_tradnl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</a:t>
            </a:r>
            <a:r>
              <a:rPr lang="es-ES_trad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l’entorn</a:t>
            </a:r>
            <a:r>
              <a:rPr lang="es-ES_trad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es-ES_tradnl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treball</a:t>
            </a:r>
            <a:r>
              <a:rPr lang="es-ES_tradn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ca-E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6108781" y="1483240"/>
            <a:ext cx="2519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LibreCad</a:t>
            </a:r>
            <a:endParaRPr lang="ca-ES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670112" y="5177031"/>
            <a:ext cx="2509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2130" y="3063557"/>
            <a:ext cx="6369249" cy="3432777"/>
          </a:xfrm>
          <a:prstGeom prst="rect">
            <a:avLst/>
          </a:prstGeom>
        </p:spPr>
      </p:pic>
      <p:pic>
        <p:nvPicPr>
          <p:cNvPr id="15" name="Imagen 4" descr="cabecera_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301" y="4537"/>
            <a:ext cx="3994048" cy="1026582"/>
          </a:xfrm>
          <a:prstGeom prst="rect">
            <a:avLst/>
          </a:prstGeom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5322345" y="589623"/>
            <a:ext cx="3628871" cy="51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a-ES" sz="1800" b="1" dirty="0" smtClean="0">
                <a:solidFill>
                  <a:schemeClr val="bg1"/>
                </a:solidFill>
                <a:latin typeface="Calibri" pitchFamily="34" charset="0"/>
                <a:cs typeface="Verdana"/>
              </a:rPr>
              <a:t>Dibuix tècnic</a:t>
            </a:r>
            <a:endParaRPr lang="ca-ES" sz="1800" b="1" dirty="0">
              <a:solidFill>
                <a:schemeClr val="bg1"/>
              </a:solidFill>
              <a:latin typeface="Calibri" pitchFamily="34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9218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129"/>
    </mc:Choice>
    <mc:Fallback xmlns="">
      <p:transition spd="slow" advTm="2112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ndo_conclus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7"/>
            <a:ext cx="9144000" cy="6858000"/>
          </a:xfrm>
          <a:prstGeom prst="rect">
            <a:avLst/>
          </a:prstGeom>
        </p:spPr>
      </p:pic>
      <p:pic>
        <p:nvPicPr>
          <p:cNvPr id="6" name="Imagen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6" y="315565"/>
            <a:ext cx="859185" cy="859186"/>
          </a:xfrm>
          <a:prstGeom prst="rect">
            <a:avLst/>
          </a:prstGeom>
        </p:spPr>
      </p:pic>
      <p:grpSp>
        <p:nvGrpSpPr>
          <p:cNvPr id="7" name="Agrupar 6"/>
          <p:cNvGrpSpPr/>
          <p:nvPr/>
        </p:nvGrpSpPr>
        <p:grpSpPr>
          <a:xfrm>
            <a:off x="383960" y="1613899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8" name="Triángulo isósceles 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 </a:t>
              </a:r>
              <a:endParaRPr lang="es-ES" dirty="0"/>
            </a:p>
          </p:txBody>
        </p:sp>
        <p:sp>
          <p:nvSpPr>
            <p:cNvPr id="9" name="Triángulo isósceles 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 </a:t>
              </a:r>
              <a:endParaRPr lang="es-ES" dirty="0"/>
            </a:p>
          </p:txBody>
        </p:sp>
        <p:cxnSp>
          <p:nvCxnSpPr>
            <p:cNvPr id="10" name="Conector recto 9"/>
            <p:cNvCxnSpPr/>
            <p:nvPr/>
          </p:nvCxnSpPr>
          <p:spPr>
            <a:xfrm>
              <a:off x="1418166" y="2797825"/>
              <a:ext cx="2246382" cy="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ángulo 3"/>
          <p:cNvSpPr>
            <a:spLocks noChangeArrowheads="1"/>
          </p:cNvSpPr>
          <p:nvPr/>
        </p:nvSpPr>
        <p:spPr bwMode="auto">
          <a:xfrm>
            <a:off x="4969443" y="2698066"/>
            <a:ext cx="3210638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ca-E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Són el conjunt de valors que ens permeten localitzar qualsevol </a:t>
            </a:r>
            <a:r>
              <a:rPr lang="it-I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punt 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</a:t>
            </a:r>
            <a:r>
              <a:rPr lang="it-I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dibuix</a:t>
            </a:r>
            <a:r>
              <a:rPr lang="ca-E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ca-E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Podem distingir entre coordenades rectangulars i coordenades polars.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886002" y="1714201"/>
            <a:ext cx="5037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Els sistemes de coordenades</a:t>
            </a:r>
            <a:endParaRPr lang="ca-ES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670112" y="5177031"/>
            <a:ext cx="2509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747" y="2276615"/>
            <a:ext cx="3742132" cy="4050293"/>
          </a:xfrm>
          <a:prstGeom prst="rect">
            <a:avLst/>
          </a:prstGeom>
        </p:spPr>
      </p:pic>
      <p:pic>
        <p:nvPicPr>
          <p:cNvPr id="15" name="Imagen 4" descr="cabecera_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301" y="4537"/>
            <a:ext cx="3994048" cy="1026582"/>
          </a:xfrm>
          <a:prstGeom prst="rect">
            <a:avLst/>
          </a:prstGeom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5322345" y="589623"/>
            <a:ext cx="3628871" cy="51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a-ES" sz="1800" b="1" dirty="0" smtClean="0">
                <a:solidFill>
                  <a:schemeClr val="bg1"/>
                </a:solidFill>
                <a:latin typeface="Calibri" pitchFamily="34" charset="0"/>
                <a:cs typeface="Verdana"/>
              </a:rPr>
              <a:t>Dibuix tècnic</a:t>
            </a:r>
            <a:endParaRPr lang="ca-ES" sz="1800" b="1" dirty="0">
              <a:solidFill>
                <a:schemeClr val="bg1"/>
              </a:solidFill>
              <a:latin typeface="Calibri" pitchFamily="34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036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363">
        <p:fade/>
      </p:transition>
    </mc:Choice>
    <mc:Fallback xmlns="">
      <p:transition spd="med" advTm="1636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ndo_conclus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n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6" y="315565"/>
            <a:ext cx="859185" cy="859186"/>
          </a:xfrm>
          <a:prstGeom prst="rect">
            <a:avLst/>
          </a:prstGeom>
        </p:spPr>
      </p:pic>
      <p:grpSp>
        <p:nvGrpSpPr>
          <p:cNvPr id="7" name="Agrupar 6"/>
          <p:cNvGrpSpPr/>
          <p:nvPr/>
        </p:nvGrpSpPr>
        <p:grpSpPr>
          <a:xfrm>
            <a:off x="5566203" y="1398372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8" name="Triángulo isósceles 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 </a:t>
              </a:r>
              <a:endParaRPr lang="es-ES" dirty="0"/>
            </a:p>
          </p:txBody>
        </p:sp>
        <p:sp>
          <p:nvSpPr>
            <p:cNvPr id="9" name="Triángulo isósceles 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 </a:t>
              </a:r>
              <a:endParaRPr lang="es-ES" dirty="0"/>
            </a:p>
          </p:txBody>
        </p:sp>
        <p:cxnSp>
          <p:nvCxnSpPr>
            <p:cNvPr id="10" name="Conector recto 9"/>
            <p:cNvCxnSpPr/>
            <p:nvPr/>
          </p:nvCxnSpPr>
          <p:spPr>
            <a:xfrm>
              <a:off x="1418166" y="2797825"/>
              <a:ext cx="2246382" cy="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ángulo 3"/>
          <p:cNvSpPr>
            <a:spLocks noChangeArrowheads="1"/>
          </p:cNvSpPr>
          <p:nvPr/>
        </p:nvSpPr>
        <p:spPr bwMode="auto">
          <a:xfrm>
            <a:off x="496946" y="2050387"/>
            <a:ext cx="8036037" cy="947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ca-E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Són tots els objectes gràfics, com les línies, els polígons, els arcs, les circumferències, el text, les cotes, etc., i, en general, qualsevol element d’un dibuix.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6098529" y="1498674"/>
            <a:ext cx="2519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entitats</a:t>
            </a:r>
            <a:endParaRPr lang="ca-ES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670112" y="5177031"/>
            <a:ext cx="2509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endParaRPr lang="es-ES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8134" y="2997826"/>
            <a:ext cx="6603444" cy="3403511"/>
          </a:xfrm>
          <a:prstGeom prst="rect">
            <a:avLst/>
          </a:prstGeom>
        </p:spPr>
      </p:pic>
      <p:pic>
        <p:nvPicPr>
          <p:cNvPr id="15" name="Imagen 4" descr="cabecera_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301" y="4537"/>
            <a:ext cx="3994048" cy="1026582"/>
          </a:xfrm>
          <a:prstGeom prst="rect">
            <a:avLst/>
          </a:prstGeom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5322345" y="589623"/>
            <a:ext cx="3628871" cy="51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a-ES" sz="1800" b="1" dirty="0" smtClean="0">
                <a:solidFill>
                  <a:schemeClr val="bg1"/>
                </a:solidFill>
                <a:latin typeface="Calibri" pitchFamily="34" charset="0"/>
                <a:cs typeface="Verdana"/>
              </a:rPr>
              <a:t>Dibuix tècnic</a:t>
            </a:r>
            <a:endParaRPr lang="ca-ES" sz="1800" b="1" dirty="0">
              <a:solidFill>
                <a:schemeClr val="bg1"/>
              </a:solidFill>
              <a:latin typeface="Calibri" pitchFamily="34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61056375"/>
      </p:ext>
    </p:extLst>
  </p:cSld>
  <p:clrMapOvr>
    <a:masterClrMapping/>
  </p:clrMapOvr>
  <p:transition spd="slow" advTm="1272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ndo_conclus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n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6" y="315565"/>
            <a:ext cx="859185" cy="859186"/>
          </a:xfrm>
          <a:prstGeom prst="rect">
            <a:avLst/>
          </a:prstGeom>
        </p:spPr>
      </p:pic>
      <p:grpSp>
        <p:nvGrpSpPr>
          <p:cNvPr id="7" name="Agrupar 6"/>
          <p:cNvGrpSpPr/>
          <p:nvPr/>
        </p:nvGrpSpPr>
        <p:grpSpPr>
          <a:xfrm>
            <a:off x="5566203" y="1398372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8" name="Triángulo isósceles 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 </a:t>
              </a:r>
              <a:endParaRPr lang="es-ES" dirty="0"/>
            </a:p>
          </p:txBody>
        </p:sp>
        <p:sp>
          <p:nvSpPr>
            <p:cNvPr id="9" name="Triángulo isósceles 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 </a:t>
              </a:r>
              <a:endParaRPr lang="es-ES" dirty="0"/>
            </a:p>
          </p:txBody>
        </p:sp>
        <p:cxnSp>
          <p:nvCxnSpPr>
            <p:cNvPr id="10" name="Conector recto 9"/>
            <p:cNvCxnSpPr/>
            <p:nvPr/>
          </p:nvCxnSpPr>
          <p:spPr>
            <a:xfrm>
              <a:off x="1418166" y="2797825"/>
              <a:ext cx="2246382" cy="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ángulo 3"/>
          <p:cNvSpPr>
            <a:spLocks noChangeArrowheads="1"/>
          </p:cNvSpPr>
          <p:nvPr/>
        </p:nvSpPr>
        <p:spPr bwMode="auto">
          <a:xfrm>
            <a:off x="553981" y="2129096"/>
            <a:ext cx="8036037" cy="947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ca-E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És la creació de diferents parts del dibuix de manera individual,  les quals, quan les sobreposem com </a:t>
            </a:r>
            <a:r>
              <a:rPr lang="ca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estiguessin creades en làmines de paper transparent, ens </a:t>
            </a:r>
            <a:r>
              <a:rPr lang="ca-E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donen el dibuix final.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6098529" y="1498674"/>
            <a:ext cx="2519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capes</a:t>
            </a:r>
            <a:endParaRPr lang="ca-ES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670112" y="5177031"/>
            <a:ext cx="2509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1113" y="3302904"/>
            <a:ext cx="6941771" cy="3052520"/>
          </a:xfrm>
          <a:prstGeom prst="rect">
            <a:avLst/>
          </a:prstGeom>
        </p:spPr>
      </p:pic>
      <p:pic>
        <p:nvPicPr>
          <p:cNvPr id="15" name="Imagen 4" descr="cabecera_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301" y="4537"/>
            <a:ext cx="3994048" cy="1026582"/>
          </a:xfrm>
          <a:prstGeom prst="rect">
            <a:avLst/>
          </a:prstGeom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5322345" y="589623"/>
            <a:ext cx="3628871" cy="51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a-ES" sz="1800" b="1" dirty="0" smtClean="0">
                <a:solidFill>
                  <a:schemeClr val="bg1"/>
                </a:solidFill>
                <a:latin typeface="Calibri" pitchFamily="34" charset="0"/>
                <a:cs typeface="Verdana"/>
              </a:rPr>
              <a:t>Dibuix tècnic</a:t>
            </a:r>
            <a:endParaRPr lang="ca-ES" sz="1800" b="1" dirty="0">
              <a:solidFill>
                <a:schemeClr val="bg1"/>
              </a:solidFill>
              <a:latin typeface="Calibri" pitchFamily="34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521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781">
        <p:fade/>
      </p:transition>
    </mc:Choice>
    <mc:Fallback xmlns="">
      <p:transition spd="med" advTm="978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ndo_conclus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n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6" y="315565"/>
            <a:ext cx="859185" cy="859186"/>
          </a:xfrm>
          <a:prstGeom prst="rect">
            <a:avLst/>
          </a:prstGeom>
        </p:spPr>
      </p:pic>
      <p:grpSp>
        <p:nvGrpSpPr>
          <p:cNvPr id="7" name="Agrupar 6"/>
          <p:cNvGrpSpPr/>
          <p:nvPr/>
        </p:nvGrpSpPr>
        <p:grpSpPr>
          <a:xfrm>
            <a:off x="5566203" y="1398372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8" name="Triángulo isósceles 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 </a:t>
              </a:r>
              <a:endParaRPr lang="es-ES" dirty="0"/>
            </a:p>
          </p:txBody>
        </p:sp>
        <p:sp>
          <p:nvSpPr>
            <p:cNvPr id="9" name="Triángulo isósceles 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 </a:t>
              </a:r>
              <a:endParaRPr lang="es-ES" dirty="0"/>
            </a:p>
          </p:txBody>
        </p:sp>
        <p:cxnSp>
          <p:nvCxnSpPr>
            <p:cNvPr id="10" name="Conector recto 9"/>
            <p:cNvCxnSpPr/>
            <p:nvPr/>
          </p:nvCxnSpPr>
          <p:spPr>
            <a:xfrm>
              <a:off x="1418166" y="2797825"/>
              <a:ext cx="2246382" cy="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ángulo 3"/>
          <p:cNvSpPr>
            <a:spLocks noChangeArrowheads="1"/>
          </p:cNvSpPr>
          <p:nvPr/>
        </p:nvSpPr>
        <p:spPr bwMode="auto">
          <a:xfrm>
            <a:off x="5660930" y="2209875"/>
            <a:ext cx="2862871" cy="1833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ca-E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És la introducció de totes les mides necessàries que s’han de representar en el dibuix i sempre seguint les instruccions que marca la normativa.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6098529" y="1498674"/>
            <a:ext cx="2519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Acotament</a:t>
            </a:r>
            <a:endParaRPr lang="ca-ES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670112" y="5177031"/>
            <a:ext cx="2509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endParaRPr lang="es-ES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945" y="1398372"/>
            <a:ext cx="4743751" cy="4825364"/>
          </a:xfrm>
          <a:prstGeom prst="rect">
            <a:avLst/>
          </a:prstGeom>
        </p:spPr>
      </p:pic>
      <p:pic>
        <p:nvPicPr>
          <p:cNvPr id="15" name="Imagen 4" descr="cabecera_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301" y="4537"/>
            <a:ext cx="3994048" cy="1026582"/>
          </a:xfrm>
          <a:prstGeom prst="rect">
            <a:avLst/>
          </a:prstGeom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5322345" y="589623"/>
            <a:ext cx="3628871" cy="51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a-ES" sz="1800" b="1" dirty="0" smtClean="0">
                <a:solidFill>
                  <a:schemeClr val="bg1"/>
                </a:solidFill>
                <a:latin typeface="Calibri" pitchFamily="34" charset="0"/>
                <a:cs typeface="Verdana"/>
              </a:rPr>
              <a:t>Dibuix tècnic</a:t>
            </a:r>
            <a:endParaRPr lang="ca-ES" sz="1800" b="1" dirty="0">
              <a:solidFill>
                <a:schemeClr val="bg1"/>
              </a:solidFill>
              <a:latin typeface="Calibri" pitchFamily="34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68334769"/>
      </p:ext>
    </p:extLst>
  </p:cSld>
  <p:clrMapOvr>
    <a:masterClrMapping/>
  </p:clrMapOvr>
  <p:transition spd="slow" advTm="1086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ndo_conclus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n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6" y="315565"/>
            <a:ext cx="859185" cy="859186"/>
          </a:xfrm>
          <a:prstGeom prst="rect">
            <a:avLst/>
          </a:prstGeom>
        </p:spPr>
      </p:pic>
      <p:grpSp>
        <p:nvGrpSpPr>
          <p:cNvPr id="7" name="Agrupar 6"/>
          <p:cNvGrpSpPr/>
          <p:nvPr/>
        </p:nvGrpSpPr>
        <p:grpSpPr>
          <a:xfrm>
            <a:off x="4815778" y="1549847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8" name="Triángulo isósceles 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 </a:t>
              </a:r>
              <a:endParaRPr lang="es-ES" dirty="0"/>
            </a:p>
          </p:txBody>
        </p:sp>
        <p:sp>
          <p:nvSpPr>
            <p:cNvPr id="9" name="Triángulo isósceles 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 </a:t>
              </a:r>
              <a:endParaRPr lang="es-ES" dirty="0"/>
            </a:p>
          </p:txBody>
        </p:sp>
        <p:cxnSp>
          <p:nvCxnSpPr>
            <p:cNvPr id="10" name="Conector recto 9"/>
            <p:cNvCxnSpPr/>
            <p:nvPr/>
          </p:nvCxnSpPr>
          <p:spPr>
            <a:xfrm>
              <a:off x="1418166" y="2797825"/>
              <a:ext cx="2246382" cy="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ángulo 3"/>
          <p:cNvSpPr>
            <a:spLocks noChangeArrowheads="1"/>
          </p:cNvSpPr>
          <p:nvPr/>
        </p:nvSpPr>
        <p:spPr bwMode="auto">
          <a:xfrm>
            <a:off x="4815778" y="2644170"/>
            <a:ext cx="311238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ca-E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visualització és l’operació </a:t>
            </a:r>
            <a:r>
              <a:rPr lang="ca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prèvia a la impressió. </a:t>
            </a:r>
            <a:r>
              <a:rPr lang="ca-E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tracta de comprovar que el dibuix que s’ha fet compleixi els requisits demanats.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5350044" y="1628717"/>
            <a:ext cx="3573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Visualització i impressió</a:t>
            </a:r>
            <a:endParaRPr lang="ca-ES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670112" y="5177031"/>
            <a:ext cx="2509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842" y="1351128"/>
            <a:ext cx="3506373" cy="5074882"/>
          </a:xfrm>
          <a:prstGeom prst="rect">
            <a:avLst/>
          </a:prstGeom>
        </p:spPr>
      </p:pic>
      <p:pic>
        <p:nvPicPr>
          <p:cNvPr id="15" name="Imagen 4" descr="cabecera_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301" y="4537"/>
            <a:ext cx="3994048" cy="1026582"/>
          </a:xfrm>
          <a:prstGeom prst="rect">
            <a:avLst/>
          </a:prstGeom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5322345" y="589623"/>
            <a:ext cx="3628871" cy="51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a-ES" sz="1800" b="1" dirty="0" smtClean="0">
                <a:solidFill>
                  <a:schemeClr val="bg1"/>
                </a:solidFill>
                <a:latin typeface="Calibri" pitchFamily="34" charset="0"/>
                <a:cs typeface="Verdana"/>
              </a:rPr>
              <a:t>Dibuix tècnic</a:t>
            </a:r>
            <a:endParaRPr lang="ca-ES" sz="1800" b="1" dirty="0">
              <a:solidFill>
                <a:schemeClr val="bg1"/>
              </a:solidFill>
              <a:latin typeface="Calibri" pitchFamily="34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42602868"/>
      </p:ext>
    </p:extLst>
  </p:cSld>
  <p:clrMapOvr>
    <a:masterClrMapping/>
  </p:clrMapOvr>
  <p:transition spd="slow" advTm="7993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388</Words>
  <Application>Microsoft Office PowerPoint</Application>
  <PresentationFormat>Presentación en pantalla (4:3)</PresentationFormat>
  <Paragraphs>50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 Guerrero Carrasco</dc:creator>
  <cp:lastModifiedBy>Veronica Sarria</cp:lastModifiedBy>
  <cp:revision>75</cp:revision>
  <dcterms:created xsi:type="dcterms:W3CDTF">2015-02-13T16:29:08Z</dcterms:created>
  <dcterms:modified xsi:type="dcterms:W3CDTF">2016-03-07T12:43:05Z</dcterms:modified>
</cp:coreProperties>
</file>