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miliaHerenciaRuiz" initials="F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81277" autoAdjust="0"/>
  </p:normalViewPr>
  <p:slideViewPr>
    <p:cSldViewPr snapToGrid="0" snapToObjects="1">
      <p:cViewPr>
        <p:scale>
          <a:sx n="70" d="100"/>
          <a:sy n="70" d="100"/>
        </p:scale>
        <p:origin x="-1356" y="-72"/>
      </p:cViewPr>
      <p:guideLst>
        <p:guide orient="horz" pos="1803"/>
        <p:guide pos="2787"/>
      </p:guideLst>
    </p:cSldViewPr>
  </p:slid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AAFB-9191-42A3-B598-175BC2E38C59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7C0ED-1167-4D04-9DE2-AFB4EDFC3639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3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/>
              <a:t>22500300</a:t>
            </a:r>
            <a:endParaRPr lang="es-ES" dirty="0" smtClean="0"/>
          </a:p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45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44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4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738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57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35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ca-ES" dirty="0" smtClean="0"/>
              <a:t>Un programa informàtic és tota sèrie d’instruccions, ordenades i escrites en un llenguatge de programació determinat, que pot executar-se en un ordinador o en un dispositiu mòbil per dur a terme una tasca específica.</a:t>
            </a:r>
            <a:endParaRPr lang="ca-ES" dirty="0" smtClean="0">
              <a:latin typeface="Calibri" charset="0"/>
              <a:cs typeface="Calibri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392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41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42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67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98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noProof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C0ED-1167-4D04-9DE2-AFB4EDFC363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4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5168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5952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65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740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737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8556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142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79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72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53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29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FCC-9144-924D-A80A-BAEC4CF4F84F}" type="datetimeFigureOut">
              <a:rPr lang="es-ES" smtClean="0"/>
              <a:t>07/03/2016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8141D-29AD-6543-80F2-12AAECC00EB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56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eronica_sarria\Downloads\22500300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194" y="3793063"/>
            <a:ext cx="6209048" cy="150082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130123" y="4799820"/>
            <a:ext cx="520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</a:t>
            </a:r>
            <a:r>
              <a:rPr lang="ca-ES" sz="2400" b="1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programació</a:t>
            </a:r>
            <a:endParaRPr lang="ca-ES" sz="2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17" y="1335867"/>
            <a:ext cx="1213323" cy="121332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515184" y="19425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12074" y="50306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85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8">
        <p:fade/>
      </p:transition>
    </mc:Choice>
    <mc:Fallback xmlns="">
      <p:transition spd="med" advTm="40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22345" y="1262256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825007" y="2033170"/>
            <a:ext cx="3086982" cy="410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a-ES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Está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formada per una espai de treball dividit en: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Menú principal.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Barra d’eines.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Escenari.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Categories de blocs.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Banderes.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Zona d’objectes i fons d’escenaris.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Àrea de programació.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Sons.</a:t>
            </a:r>
          </a:p>
          <a:p>
            <a:pPr marL="285750" indent="-285750">
              <a:lnSpc>
                <a:spcPct val="110000"/>
              </a:lnSpc>
              <a:buFontTx/>
              <a:buChar char="-"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Vestits.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854671" y="1362558"/>
            <a:ext cx="30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Interfície de Scratch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64" y="2033169"/>
            <a:ext cx="5415155" cy="4164217"/>
          </a:xfrm>
          <a:prstGeom prst="rect">
            <a:avLst/>
          </a:prstGeom>
        </p:spPr>
      </p:pic>
      <p:pic>
        <p:nvPicPr>
          <p:cNvPr id="14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77379"/>
      </p:ext>
    </p:extLst>
  </p:cSld>
  <p:clrMapOvr>
    <a:masterClrMapping/>
  </p:clrMapOvr>
  <p:transition spd="slow" advTm="12433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1" y="-3339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732487" y="141762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966851" y="1938727"/>
            <a:ext cx="778136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programació en Scratch s’estructura en una sèrie de seqüències de blocs que donen unes determinades instruccions, variables, condicions,...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1264813" y="1517924"/>
            <a:ext cx="3096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s-ES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Blocs de Scratch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954" y="3070747"/>
            <a:ext cx="8172352" cy="3345824"/>
          </a:xfrm>
          <a:prstGeom prst="rect">
            <a:avLst/>
          </a:prstGeom>
        </p:spPr>
      </p:pic>
      <p:pic>
        <p:nvPicPr>
          <p:cNvPr id="15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9242" y="2930088"/>
            <a:ext cx="5838973" cy="142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71482"/>
      </p:ext>
    </p:extLst>
  </p:cSld>
  <p:clrMapOvr>
    <a:masterClrMapping/>
  </p:clrMapOvr>
  <p:transition spd="slow" advTm="12301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39" y="4529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334976" y="1240528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670112" y="2057768"/>
            <a:ext cx="2844989" cy="37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d’introducció de la variable «Tocat» i de l’enviament de «missatges» per programar els moviments del Gat. </a:t>
            </a:r>
          </a:p>
          <a:p>
            <a:pPr>
              <a:lnSpc>
                <a:spcPct val="120000"/>
              </a:lnSpc>
            </a:pP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passar de nivell, el Gos ha de tocar 4 vegades el Gat.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33939" y="1340830"/>
            <a:ext cx="514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Exemple de programació amb Scratch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81" y="2045335"/>
            <a:ext cx="5219103" cy="3778027"/>
          </a:xfrm>
          <a:prstGeom prst="rect">
            <a:avLst/>
          </a:prstGeom>
        </p:spPr>
      </p:pic>
      <p:pic>
        <p:nvPicPr>
          <p:cNvPr id="14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99656"/>
      </p:ext>
    </p:extLst>
  </p:cSld>
  <p:clrMapOvr>
    <a:masterClrMapping/>
  </p:clrMapOvr>
  <p:transition spd="slow" advTm="10148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cabecera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566203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5145227" y="2203331"/>
            <a:ext cx="345303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ca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</a:t>
            </a:r>
            <a:r>
              <a:rPr lang="ca-E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algorisme</a:t>
            </a:r>
            <a:r>
              <a:rPr lang="ca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és un conjunt finit d’operacions organitzades de manera lògica i ordenada que descriu el procés que cal seguir per solucionar un problema </a:t>
            </a: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determinat.</a:t>
            </a:r>
            <a:endParaRPr lang="ca-E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098529" y="1489285"/>
            <a:ext cx="251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Algorisme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Picture 2" descr="\\es01fil001\datos\BCV\EDITORIAL_2011\EDITORES\Cristina_del_Canto\2016\06_TECNOLOGIA\8448609506_TEC_2_digital\4_Editados\8448609506_u06\8448609506_u06_prs\8448609506_u06_prs_img\16549461_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83" y="2203331"/>
            <a:ext cx="4813896" cy="320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50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35">
        <p:fade/>
      </p:transition>
    </mc:Choice>
    <mc:Fallback xmlns="">
      <p:transition spd="med" advTm="903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" y="-2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462818" y="1467577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760779" y="2521059"/>
            <a:ext cx="379636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algorismes els podem representar de forma </a:t>
            </a:r>
            <a:r>
              <a:rPr lang="ca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escrita</a:t>
            </a: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gràfica</a:t>
            </a: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</a:t>
            </a:r>
            <a:r>
              <a:rPr lang="ca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matemàtica</a:t>
            </a: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ca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mètodes més coneguts i usuals són: llenguatge natural, pseudocodi, diagrames de flux i fórmules matemàtiques.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4995144" y="1531194"/>
            <a:ext cx="385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Tècniques de representació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188" y="1266089"/>
            <a:ext cx="3981915" cy="519645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290695" y="6145681"/>
            <a:ext cx="2205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Diagrama de flux.</a:t>
            </a:r>
            <a:endParaRPr lang="es-E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8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304">
        <p:fade/>
      </p:transition>
    </mc:Choice>
    <mc:Fallback xmlns="">
      <p:transition spd="med" advTm="293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322345" y="1398372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217158" y="2471400"/>
            <a:ext cx="432150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a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programa informàtic és tota sèrie d’instruccions, ordenades i escrites en un llenguatge de programació determinat, que pot executar-se en un ordinador o en un dispositiu mòbil per dur a terme una tasca específica.</a:t>
            </a:r>
          </a:p>
          <a:p>
            <a:pPr algn="just"/>
            <a:endParaRPr lang="ca-ES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854671" y="1487155"/>
            <a:ext cx="2852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946" y="1543377"/>
            <a:ext cx="3017982" cy="4680293"/>
          </a:xfrm>
          <a:prstGeom prst="rect">
            <a:avLst/>
          </a:prstGeom>
        </p:spPr>
      </p:pic>
      <p:pic>
        <p:nvPicPr>
          <p:cNvPr id="14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95956"/>
      </p:ext>
    </p:extLst>
  </p:cSld>
  <p:clrMapOvr>
    <a:masterClrMapping/>
  </p:clrMapOvr>
  <p:transition spd="slow" advTm="20914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" y="0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301613" y="1298240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244452" y="2021491"/>
            <a:ext cx="4653888" cy="45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</a:t>
            </a:r>
            <a:r>
              <a:rPr 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llenguatges de programació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són eines que permeten crear programes informàtics i aplicacions mòbils. Són llenguatges de comunicació màquina-persona que s’utilitzen per definir un conjunt d’instruccions que, quan s’executen, poden controlar el comportament d’una una màquina.</a:t>
            </a:r>
          </a:p>
          <a:p>
            <a:pPr>
              <a:lnSpc>
                <a:spcPct val="120000"/>
              </a:lnSpc>
            </a:pP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dels més útils és </a:t>
            </a:r>
            <a:r>
              <a:rPr lang="ca-E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Scratch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un llenguatge de programació amb una interfície gràfica molt senzilla i atractiva, desenvolupat en el MIT (Institut Tecnològic de </a:t>
            </a:r>
            <a:r>
              <a:rPr lang="ca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Massachusetts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770342" y="1371163"/>
            <a:ext cx="532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llenguatges de programació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050" name="Picture 2" descr="\\es01fil001\datos\BCV\EDITORIAL_2011\EDITORES\Cristina_del_Canto\2016\06_TECNOLOGIA\8448609506_TEC_2_digital\4_Editados\8448609506_u06\8448609506_u06_prs\8448609506_u06_prs_img\14562766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46" y="2190993"/>
            <a:ext cx="3632369" cy="36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783329"/>
      </p:ext>
    </p:extLst>
  </p:cSld>
  <p:clrMapOvr>
    <a:masterClrMapping/>
  </p:clrMapOvr>
  <p:transition spd="slow" advTm="24995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81117" y="1514269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831306" y="2408423"/>
            <a:ext cx="3548419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Pot variar en funció del tipus de llenguatge de programació que fem servir, tot i això, es tracta d’una seqüència d’instruccions que donen una sèrie d’ordres que l'equip ha d'executar per efectuar una tasca determinada i manipular un conjunt de 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dades.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914400">
              <a:defRPr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49846" y="1607675"/>
            <a:ext cx="3503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Estructura del programa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074" name="Picture 2" descr="\\es01fil001\datos\BCV\EDITORIAL_2011\EDITORES\Cristina_del_Canto\2016\06_TECNOLOGIA\8448609506_TEC_2_digital\4_Editados\8448609506_u06\8448609506_u06_prs\8448609506_u06_prs_img\19357153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1" y="2490311"/>
            <a:ext cx="4206790" cy="279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30575"/>
      </p:ext>
    </p:extLst>
  </p:cSld>
  <p:clrMapOvr>
    <a:masterClrMapping/>
  </p:clrMapOvr>
  <p:transition spd="slow" advTm="15158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9" y="0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547900" y="1392830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895003" y="1964819"/>
            <a:ext cx="7670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 l’ordre seqüencial en el qual s’executen les instruccions del programa: 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16629" y="1430274"/>
            <a:ext cx="264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Flux del programa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349" y="2804619"/>
            <a:ext cx="8318824" cy="3294071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765434" y="6137775"/>
            <a:ext cx="5173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Corresponen al flux seqüencial, selectiu o condicional i repetitiu.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6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209660"/>
      </p:ext>
    </p:extLst>
  </p:cSld>
  <p:clrMapOvr>
    <a:masterClrMapping/>
  </p:clrMapOvr>
  <p:transition spd="slow" advTm="21419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427894" y="1621274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012442" y="2486961"/>
            <a:ext cx="466725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a-E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Scratch</a:t>
            </a: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és un llenguatge de programació amb una interfície gràfica molt senzilla </a:t>
            </a:r>
            <a:b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atractiva. Els avantatges principals que presenta Scratch són:</a:t>
            </a:r>
          </a:p>
          <a:p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És un programa gratuït i disponible per a diferents sistemes operatius.</a:t>
            </a:r>
          </a:p>
          <a:p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ca-E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ermet compartir els projectes a través d’internet.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934150" y="1671425"/>
            <a:ext cx="458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Programació amb Scratch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457" y="2439422"/>
            <a:ext cx="3476212" cy="3601100"/>
          </a:xfrm>
          <a:prstGeom prst="rect">
            <a:avLst/>
          </a:prstGeom>
        </p:spPr>
      </p:pic>
      <p:pic>
        <p:nvPicPr>
          <p:cNvPr id="14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1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121">
        <p:fade/>
      </p:transition>
    </mc:Choice>
    <mc:Fallback xmlns="">
      <p:transition spd="med" advTm="111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ndo_conclus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magen 5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46" y="315565"/>
            <a:ext cx="859185" cy="859186"/>
          </a:xfrm>
          <a:prstGeom prst="rect">
            <a:avLst/>
          </a:prstGeom>
        </p:spPr>
      </p:pic>
      <p:grpSp>
        <p:nvGrpSpPr>
          <p:cNvPr id="7" name="Agrupar 6"/>
          <p:cNvGrpSpPr/>
          <p:nvPr/>
        </p:nvGrpSpPr>
        <p:grpSpPr>
          <a:xfrm>
            <a:off x="301613" y="1321060"/>
            <a:ext cx="2109036" cy="469634"/>
            <a:chOff x="716373" y="2162909"/>
            <a:chExt cx="2948175" cy="656491"/>
          </a:xfrm>
          <a:solidFill>
            <a:srgbClr val="FF0000"/>
          </a:solidFill>
        </p:grpSpPr>
        <p:sp>
          <p:nvSpPr>
            <p:cNvPr id="8" name="Triángulo isósceles 7"/>
            <p:cNvSpPr/>
            <p:nvPr/>
          </p:nvSpPr>
          <p:spPr>
            <a:xfrm>
              <a:off x="716373" y="216290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sp>
          <p:nvSpPr>
            <p:cNvPr id="9" name="Triángulo isósceles 8"/>
            <p:cNvSpPr/>
            <p:nvPr/>
          </p:nvSpPr>
          <p:spPr>
            <a:xfrm>
              <a:off x="805274" y="2232759"/>
              <a:ext cx="655226" cy="586641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 smtClean="0"/>
                <a:t> </a:t>
              </a:r>
              <a:endParaRPr lang="es-ES" dirty="0"/>
            </a:p>
          </p:txBody>
        </p:sp>
        <p:cxnSp>
          <p:nvCxnSpPr>
            <p:cNvPr id="10" name="Conector recto 9"/>
            <p:cNvCxnSpPr/>
            <p:nvPr/>
          </p:nvCxnSpPr>
          <p:spPr>
            <a:xfrm>
              <a:off x="1418166" y="2797825"/>
              <a:ext cx="2246382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ángulo 3"/>
          <p:cNvSpPr>
            <a:spLocks noChangeArrowheads="1"/>
          </p:cNvSpPr>
          <p:nvPr/>
        </p:nvSpPr>
        <p:spPr bwMode="auto">
          <a:xfrm>
            <a:off x="448142" y="1835742"/>
            <a:ext cx="8210411" cy="435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Està basat en blocs gràfics i té una interfície molt senzilla i intuïtiva.</a:t>
            </a:r>
          </a:p>
          <a:p>
            <a:pPr algn="just">
              <a:lnSpc>
                <a:spcPct val="120000"/>
              </a:lnSpc>
            </a:pP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Té un entorn </a:t>
            </a:r>
            <a:r>
              <a:rPr lang="ca-E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col·laboratiu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mitjançant el qual es poden compartir projectes, </a:t>
            </a:r>
            <a:r>
              <a:rPr lang="ca-E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scripts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personatges en la web.</a:t>
            </a:r>
          </a:p>
          <a:p>
            <a:pPr algn="just">
              <a:lnSpc>
                <a:spcPct val="120000"/>
              </a:lnSpc>
            </a:pP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La creació de programes amb Scratch es fa mitjançant la unió de blocs </a:t>
            </a: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gràfics que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van encaixant (només si són sintàcticament correctes) formant piles.</a:t>
            </a:r>
          </a:p>
          <a:p>
            <a:pPr algn="just">
              <a:lnSpc>
                <a:spcPct val="120000"/>
              </a:lnSpc>
            </a:pP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 Els programes </a:t>
            </a:r>
            <a:endParaRPr lang="ca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poden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executar-se </a:t>
            </a:r>
            <a:endParaRPr lang="ca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directament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 </a:t>
            </a:r>
            <a:endParaRPr lang="ca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navegador </a:t>
            </a:r>
            <a:endParaRPr lang="ca-E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ca-E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d'internet</a:t>
            </a:r>
            <a:r>
              <a:rPr lang="ca-E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defTabSz="914400">
              <a:defRPr/>
            </a:pPr>
            <a:endParaRPr lang="es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03655" y="1414315"/>
            <a:ext cx="481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Programació amb Scratch</a:t>
            </a:r>
            <a:endParaRPr lang="ca-ES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5670112" y="5177031"/>
            <a:ext cx="2509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endParaRPr lang="es-ES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5212" y="4530670"/>
            <a:ext cx="5828696" cy="1939051"/>
          </a:xfrm>
          <a:prstGeom prst="rect">
            <a:avLst/>
          </a:prstGeom>
        </p:spPr>
      </p:pic>
      <p:pic>
        <p:nvPicPr>
          <p:cNvPr id="14" name="Imagen 4" descr="cabecera_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01" y="227830"/>
            <a:ext cx="3994048" cy="1026582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240745" y="812916"/>
            <a:ext cx="3942488" cy="510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a-ES" sz="1600" b="1" kern="1200" baseline="0" noProof="0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Introducció a la programació</a:t>
            </a:r>
            <a:endParaRPr lang="es-ES" sz="1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18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60">
        <p:fade/>
      </p:transition>
    </mc:Choice>
    <mc:Fallback xmlns="">
      <p:transition spd="med" advTm="300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573</Words>
  <Application>Microsoft Office PowerPoint</Application>
  <PresentationFormat>Presentación en pantalla (4:3)</PresentationFormat>
  <Paragraphs>95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 Guerrero Carrasco</dc:creator>
  <cp:lastModifiedBy>Veronica Sarria</cp:lastModifiedBy>
  <cp:revision>91</cp:revision>
  <dcterms:created xsi:type="dcterms:W3CDTF">2015-02-13T16:29:08Z</dcterms:created>
  <dcterms:modified xsi:type="dcterms:W3CDTF">2016-03-07T12:46:39Z</dcterms:modified>
</cp:coreProperties>
</file>