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miliaHerenciaRuiz" initials="F" lastIdx="14" clrIdx="0">
    <p:extLst/>
  </p:cmAuthor>
  <p:cmAuthor id="2" name="Cristina_del_Canto" initials="CD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85790" autoAdjust="0"/>
  </p:normalViewPr>
  <p:slideViewPr>
    <p:cSldViewPr snapToGrid="0" snapToObjects="1">
      <p:cViewPr>
        <p:scale>
          <a:sx n="60" d="100"/>
          <a:sy n="6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BEE71-D1E4-487A-8991-75F0B25353A0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D652B-62EF-4D09-B32E-36BEB37DBD8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80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Ojo: En todas las </a:t>
            </a:r>
            <a:r>
              <a:rPr lang="es-ES_tradnl" dirty="0" err="1" smtClean="0">
                <a:solidFill>
                  <a:srgbClr val="FF0000"/>
                </a:solidFill>
              </a:rPr>
              <a:t>diapos</a:t>
            </a:r>
            <a:r>
              <a:rPr lang="es-ES_tradnl" dirty="0" smtClean="0">
                <a:solidFill>
                  <a:srgbClr val="FF0000"/>
                </a:solidFill>
              </a:rPr>
              <a:t> de t</a:t>
            </a:r>
            <a:r>
              <a:rPr lang="es-ES" dirty="0" err="1" smtClean="0">
                <a:solidFill>
                  <a:srgbClr val="FF0000"/>
                </a:solidFill>
              </a:rPr>
              <a:t>ítulo</a:t>
            </a:r>
            <a:r>
              <a:rPr lang="es-ES" dirty="0" smtClean="0">
                <a:solidFill>
                  <a:srgbClr val="FF0000"/>
                </a:solidFill>
              </a:rPr>
              <a:t>, “</a:t>
            </a:r>
            <a:r>
              <a:rPr lang="es-ES" dirty="0" err="1" smtClean="0">
                <a:solidFill>
                  <a:srgbClr val="FF0000"/>
                </a:solidFill>
              </a:rPr>
              <a:t>motors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elèctrics</a:t>
            </a:r>
            <a:r>
              <a:rPr lang="es-ES" dirty="0" smtClean="0">
                <a:solidFill>
                  <a:srgbClr val="FF0000"/>
                </a:solidFill>
              </a:rPr>
              <a:t>” debe ir </a:t>
            </a:r>
            <a:r>
              <a:rPr lang="es-ES" dirty="0" err="1" smtClean="0">
                <a:solidFill>
                  <a:srgbClr val="FF0000"/>
                </a:solidFill>
              </a:rPr>
              <a:t>an</a:t>
            </a:r>
            <a:r>
              <a:rPr lang="es-ES" dirty="0" smtClean="0">
                <a:solidFill>
                  <a:srgbClr val="FF0000"/>
                </a:solidFill>
              </a:rPr>
              <a:t> caja</a:t>
            </a:r>
            <a:r>
              <a:rPr lang="es-ES" baseline="0" dirty="0" smtClean="0">
                <a:solidFill>
                  <a:srgbClr val="FF0000"/>
                </a:solidFill>
              </a:rPr>
              <a:t> baja inicial.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err="1" smtClean="0">
                <a:solidFill>
                  <a:srgbClr val="FF0000"/>
                </a:solidFill>
              </a:rPr>
              <a:t>Imatge</a:t>
            </a:r>
            <a:r>
              <a:rPr lang="es-ES" baseline="0" dirty="0" smtClean="0">
                <a:solidFill>
                  <a:srgbClr val="FF0000"/>
                </a:solidFill>
              </a:rPr>
              <a:t> de </a:t>
            </a:r>
            <a:r>
              <a:rPr lang="es-ES" baseline="0" dirty="0" err="1" smtClean="0">
                <a:solidFill>
                  <a:srgbClr val="FF0000"/>
                </a:solidFill>
              </a:rPr>
              <a:t>fond</a:t>
            </a:r>
            <a:r>
              <a:rPr lang="es-ES" baseline="0" dirty="0" smtClean="0">
                <a:solidFill>
                  <a:srgbClr val="FF0000"/>
                </a:solidFill>
              </a:rPr>
              <a:t>: </a:t>
            </a:r>
            <a:r>
              <a:rPr lang="es-ES" b="1" dirty="0" smtClean="0"/>
              <a:t>3781286</a:t>
            </a:r>
            <a:endParaRPr lang="es-ES" dirty="0" smtClean="0"/>
          </a:p>
          <a:p>
            <a:endParaRPr lang="es-ES" baseline="0" dirty="0" smtClean="0">
              <a:solidFill>
                <a:srgbClr val="FF0000"/>
              </a:solidFill>
            </a:endParaRPr>
          </a:p>
          <a:p>
            <a:endParaRPr lang="es-ES" baseline="0" dirty="0" smtClean="0">
              <a:solidFill>
                <a:srgbClr val="FF0000"/>
              </a:solidFill>
            </a:endParaRPr>
          </a:p>
          <a:p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652B-62EF-4D09-B32E-36BEB37DBD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20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RV – Se recomienda cambiar la letra “U” en la imagen de la derecha</a:t>
            </a:r>
            <a:r>
              <a:rPr lang="es-ES" baseline="0" noProof="0" dirty="0" smtClean="0"/>
              <a:t> por “V” para no confundir al alumno.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I, V y R, ¿no deberían ir en cursiva?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652B-62EF-4D09-B32E-36BEB37DBD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21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ca-ES" dirty="0" smtClean="0">
                <a:latin typeface="Calibri" charset="0"/>
                <a:cs typeface="Calibri" charset="0"/>
              </a:rPr>
              <a:t>És la relació que hi ha entre la quantitat de flux d’energia elèctrica per unitat de temps.</a:t>
            </a:r>
          </a:p>
          <a:p>
            <a:pPr algn="just">
              <a:lnSpc>
                <a:spcPct val="120000"/>
              </a:lnSpc>
            </a:pPr>
            <a:r>
              <a:rPr lang="ca-ES" dirty="0" smtClean="0">
                <a:latin typeface="Calibri" charset="0"/>
                <a:cs typeface="Calibri" charset="0"/>
              </a:rPr>
              <a:t>Es mesura en watts (W) i es representa amb la lletra </a:t>
            </a:r>
            <a:r>
              <a:rPr lang="ca-ES" i="1" dirty="0" smtClean="0">
                <a:latin typeface="Calibri" charset="0"/>
                <a:cs typeface="Calibri" charset="0"/>
              </a:rPr>
              <a:t>P.</a:t>
            </a:r>
          </a:p>
          <a:p>
            <a:pPr algn="just">
              <a:lnSpc>
                <a:spcPct val="120000"/>
              </a:lnSpc>
            </a:pPr>
            <a:r>
              <a:rPr lang="ca-ES" i="1" dirty="0" smtClean="0">
                <a:latin typeface="Calibri" charset="0"/>
                <a:cs typeface="Calibri" charset="0"/>
              </a:rPr>
              <a:t>P = V · I      1 </a:t>
            </a:r>
            <a:r>
              <a:rPr lang="ca-ES" i="0" dirty="0" smtClean="0">
                <a:latin typeface="Calibri" charset="0"/>
                <a:cs typeface="Calibri" charset="0"/>
              </a:rPr>
              <a:t>W</a:t>
            </a:r>
            <a:r>
              <a:rPr lang="ca-ES" i="1" dirty="0" smtClean="0">
                <a:latin typeface="Calibri" charset="0"/>
                <a:cs typeface="Calibri" charset="0"/>
              </a:rPr>
              <a:t> = </a:t>
            </a:r>
            <a:r>
              <a:rPr lang="ca-ES" dirty="0" smtClean="0">
                <a:latin typeface="Calibri" charset="0"/>
                <a:cs typeface="Calibri" charset="0"/>
              </a:rPr>
              <a:t>1</a:t>
            </a:r>
            <a:r>
              <a:rPr lang="ca-ES" i="1" dirty="0" smtClean="0">
                <a:latin typeface="Calibri" charset="0"/>
                <a:cs typeface="Calibri" charset="0"/>
              </a:rPr>
              <a:t> </a:t>
            </a:r>
            <a:r>
              <a:rPr lang="ca-ES" i="0" dirty="0" smtClean="0">
                <a:latin typeface="Calibri" charset="0"/>
                <a:cs typeface="Calibri" charset="0"/>
              </a:rPr>
              <a:t>V</a:t>
            </a:r>
            <a:r>
              <a:rPr lang="ca-ES" i="1" dirty="0" smtClean="0">
                <a:latin typeface="Calibri" charset="0"/>
                <a:cs typeface="Calibri" charset="0"/>
              </a:rPr>
              <a:t> ·</a:t>
            </a:r>
            <a:r>
              <a:rPr lang="ca-ES" dirty="0" smtClean="0">
                <a:latin typeface="Calibri" charset="0"/>
                <a:cs typeface="Calibri" charset="0"/>
              </a:rPr>
              <a:t>1</a:t>
            </a:r>
            <a:r>
              <a:rPr lang="ca-ES" i="1" dirty="0" smtClean="0">
                <a:latin typeface="Calibri" charset="0"/>
                <a:cs typeface="Calibri" charset="0"/>
              </a:rPr>
              <a:t> </a:t>
            </a:r>
            <a:r>
              <a:rPr lang="ca-ES" i="0" dirty="0" smtClean="0">
                <a:latin typeface="Calibri" charset="0"/>
                <a:cs typeface="Calibri" charset="0"/>
              </a:rPr>
              <a:t>A</a:t>
            </a:r>
          </a:p>
          <a:p>
            <a:pPr algn="just">
              <a:lnSpc>
                <a:spcPct val="120000"/>
              </a:lnSpc>
            </a:pPr>
            <a:r>
              <a:rPr lang="ca-ES" dirty="0" smtClean="0">
                <a:latin typeface="Calibri" charset="0"/>
                <a:cs typeface="Calibri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652B-62EF-4D09-B32E-36BEB37DBD8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902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>
                <a:latin typeface="Calibri" charset="0"/>
                <a:cs typeface="Calibri" charset="0"/>
              </a:rPr>
              <a:t>Podem</a:t>
            </a:r>
            <a:r>
              <a:rPr lang="fr-FR" dirty="0" smtClean="0">
                <a:latin typeface="Calibri" charset="0"/>
                <a:cs typeface="Calibri" charset="0"/>
              </a:rPr>
              <a:t> </a:t>
            </a:r>
            <a:r>
              <a:rPr lang="fr-FR" dirty="0" err="1" smtClean="0">
                <a:latin typeface="Calibri" charset="0"/>
                <a:cs typeface="Calibri" charset="0"/>
              </a:rPr>
              <a:t>mesurar</a:t>
            </a:r>
            <a:r>
              <a:rPr lang="fr-FR" dirty="0" smtClean="0">
                <a:latin typeface="Calibri" charset="0"/>
                <a:cs typeface="Calibri" charset="0"/>
              </a:rPr>
              <a:t> les </a:t>
            </a:r>
            <a:r>
              <a:rPr lang="fr-FR" dirty="0" err="1" smtClean="0">
                <a:latin typeface="Calibri" charset="0"/>
                <a:cs typeface="Calibri" charset="0"/>
              </a:rPr>
              <a:t>magnituds</a:t>
            </a:r>
            <a:r>
              <a:rPr lang="fr-FR" dirty="0" smtClean="0">
                <a:latin typeface="Calibri" charset="0"/>
                <a:cs typeface="Calibri" charset="0"/>
              </a:rPr>
              <a:t> </a:t>
            </a:r>
            <a:r>
              <a:rPr lang="fr-FR" dirty="0" err="1" smtClean="0">
                <a:latin typeface="Calibri" charset="0"/>
                <a:cs typeface="Calibri" charset="0"/>
              </a:rPr>
              <a:t>elèctriques</a:t>
            </a:r>
            <a:r>
              <a:rPr lang="ca-ES" dirty="0" smtClean="0">
                <a:latin typeface="Calibri" charset="0"/>
                <a:cs typeface="Calibri" charset="0"/>
              </a:rPr>
              <a:t> estudiades amb un aparell anomenat multímetre o tèster, que ens permet seleccionar quina magnitud volem mesurar i si es tracta de corrent continu o altern.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652B-62EF-4D09-B32E-36BEB37DBD8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539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pt-BR" dirty="0" err="1" smtClean="0">
                <a:latin typeface="Calibri" charset="0"/>
                <a:cs typeface="Calibri" charset="0"/>
              </a:rPr>
              <a:t>Segons</a:t>
            </a:r>
            <a:r>
              <a:rPr lang="pt-BR" dirty="0" smtClean="0">
                <a:latin typeface="Calibri" charset="0"/>
                <a:cs typeface="Calibri" charset="0"/>
              </a:rPr>
              <a:t> com es </a:t>
            </a:r>
            <a:r>
              <a:rPr lang="pt-BR" dirty="0" err="1" smtClean="0">
                <a:latin typeface="Calibri" charset="0"/>
                <a:cs typeface="Calibri" charset="0"/>
              </a:rPr>
              <a:t>connecten</a:t>
            </a:r>
            <a:r>
              <a:rPr lang="pt-BR" dirty="0" smtClean="0">
                <a:latin typeface="Calibri" charset="0"/>
                <a:cs typeface="Calibri" charset="0"/>
              </a:rPr>
              <a:t> </a:t>
            </a:r>
            <a:r>
              <a:rPr lang="pt-BR" dirty="0" err="1" smtClean="0">
                <a:latin typeface="Calibri" charset="0"/>
                <a:cs typeface="Calibri" charset="0"/>
              </a:rPr>
              <a:t>els</a:t>
            </a:r>
            <a:r>
              <a:rPr lang="pt-BR" dirty="0" smtClean="0">
                <a:latin typeface="Calibri" charset="0"/>
                <a:cs typeface="Calibri" charset="0"/>
              </a:rPr>
              <a:t> seus </a:t>
            </a:r>
            <a:r>
              <a:rPr lang="pt-BR" dirty="0" err="1" smtClean="0">
                <a:latin typeface="Calibri" charset="0"/>
                <a:cs typeface="Calibri" charset="0"/>
              </a:rPr>
              <a:t>elements</a:t>
            </a:r>
            <a:r>
              <a:rPr lang="pt-BR" dirty="0" smtClean="0">
                <a:latin typeface="Calibri" charset="0"/>
                <a:cs typeface="Calibri" charset="0"/>
              </a:rPr>
              <a:t>, podem </a:t>
            </a:r>
            <a:r>
              <a:rPr lang="ca-ES" dirty="0" smtClean="0">
                <a:latin typeface="Calibri" charset="0"/>
                <a:cs typeface="Calibri" charset="0"/>
              </a:rPr>
              <a:t> distingir entre tres tipus de circuits: circuit sèrie, circuit paral·lel i circuit mixt.</a:t>
            </a:r>
          </a:p>
          <a:p>
            <a:pPr algn="just">
              <a:lnSpc>
                <a:spcPct val="120000"/>
              </a:lnSpc>
            </a:pPr>
            <a:r>
              <a:rPr lang="ca-ES" dirty="0" smtClean="0">
                <a:latin typeface="Calibri" charset="0"/>
                <a:cs typeface="Calibri" charset="0"/>
              </a:rPr>
              <a:t>- Sèrie: tots els components reben la mateixa intensitat. </a:t>
            </a:r>
          </a:p>
          <a:p>
            <a:pPr algn="just">
              <a:lnSpc>
                <a:spcPct val="120000"/>
              </a:lnSpc>
            </a:pPr>
            <a:r>
              <a:rPr lang="ca-ES" dirty="0" smtClean="0">
                <a:latin typeface="Calibri" charset="0"/>
                <a:cs typeface="Calibri" charset="0"/>
              </a:rPr>
              <a:t>- Paral·lel: la mateixa tensió. </a:t>
            </a:r>
          </a:p>
          <a:p>
            <a:pPr algn="just">
              <a:lnSpc>
                <a:spcPct val="120000"/>
              </a:lnSpc>
            </a:pPr>
            <a:r>
              <a:rPr lang="ca-ES" dirty="0" smtClean="0">
                <a:latin typeface="Calibri" charset="0"/>
                <a:cs typeface="Calibri" charset="0"/>
              </a:rPr>
              <a:t>- Mixtos: combinació dels dos anteriors.</a:t>
            </a:r>
          </a:p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652B-62EF-4D09-B32E-36BEB37DBD8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949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>
                <a:latin typeface="Calibri" charset="0"/>
                <a:cs typeface="Calibri" charset="0"/>
              </a:rPr>
              <a:t>Són màquines que transformen l’energia elèctrica en energia mecànica. Podem trobar-ne tant de corrent continu (petits) com de corrent altern.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652B-62EF-4D09-B32E-36BEB37DBD8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31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/>
              <a:t>S’anomena efecte Joule i és tracta de l’escalfament d’un material quan hi circula un corrent elèctric. És una conseqüència de la resistència del material al pas del corrent elèctric.</a:t>
            </a:r>
            <a:endParaRPr lang="ca-ES" dirty="0" smtClean="0">
              <a:latin typeface="Calibri" charset="0"/>
              <a:cs typeface="Calibri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652B-62EF-4D09-B32E-36BEB37DBD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78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/>
              <a:t>NO HAY CORRECCIONES</a:t>
            </a:r>
            <a:endParaRPr lang="ca-ES" dirty="0" smtClean="0">
              <a:latin typeface="Calibri" charset="0"/>
              <a:cs typeface="Calibri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652B-62EF-4D09-B32E-36BEB37DBD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44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/>
              <a:t>NO HAY CORRECCIONES</a:t>
            </a:r>
            <a:endParaRPr lang="ca-ES" dirty="0" smtClean="0">
              <a:latin typeface="Calibri" charset="0"/>
              <a:cs typeface="Calibri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652B-62EF-4D09-B32E-36BEB37DBD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167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ca-ES" dirty="0" smtClean="0"/>
              <a:t>El corrent circula en un sol sentit i hi</a:t>
            </a:r>
            <a:r>
              <a:rPr lang="ca-ES" baseline="0" dirty="0" smtClean="0"/>
              <a:t> ha </a:t>
            </a:r>
            <a:r>
              <a:rPr lang="ca-ES" dirty="0" smtClean="0"/>
              <a:t>la polaritat </a:t>
            </a:r>
            <a:r>
              <a:rPr lang="fr-FR" dirty="0" smtClean="0"/>
              <a:t>en </a:t>
            </a:r>
            <a:r>
              <a:rPr lang="fr-FR" dirty="0" err="1" smtClean="0"/>
              <a:t>cables</a:t>
            </a:r>
            <a:r>
              <a:rPr lang="fr-FR" dirty="0" smtClean="0"/>
              <a:t> (</a:t>
            </a:r>
            <a:r>
              <a:rPr lang="fr-FR" dirty="0" err="1" smtClean="0"/>
              <a:t>diferents</a:t>
            </a:r>
            <a:r>
              <a:rPr lang="fr-FR" dirty="0" smtClean="0"/>
              <a:t> </a:t>
            </a:r>
            <a:r>
              <a:rPr lang="fr-FR" dirty="0" err="1" smtClean="0"/>
              <a:t>colors</a:t>
            </a:r>
            <a:r>
              <a:rPr lang="fr-FR" dirty="0" smtClean="0"/>
              <a:t>) i fonts d’</a:t>
            </a:r>
            <a:r>
              <a:rPr lang="fr-FR" dirty="0" err="1" smtClean="0"/>
              <a:t>alimentació</a:t>
            </a:r>
            <a:r>
              <a:rPr lang="fr-FR" dirty="0" smtClean="0"/>
              <a:t> (+ i -)</a:t>
            </a:r>
            <a:endParaRPr lang="ca-ES" dirty="0" smtClean="0">
              <a:latin typeface="Calibri" charset="0"/>
              <a:cs typeface="Calibri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652B-62EF-4D09-B32E-36BEB37DBD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16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 dirty="0" smtClean="0"/>
              <a:t>RV – Se propone sustituir la imagen derecha por una</a:t>
            </a:r>
            <a:r>
              <a:rPr lang="es-ES" baseline="0" noProof="0" dirty="0" smtClean="0"/>
              <a:t> toma de corriente (ver informe).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/>
              <a:t>El corrent canvia periòdicament de sentit. A Europa, 50 vegades cada segon, i als Estats Units, 60 vegades per segon. Aquesta magnitud l’anomenem freqüència i es mesura en hertz (Hz). És la que utilitzen els electrodomèstics d’un habitatge.</a:t>
            </a:r>
            <a:endParaRPr lang="ca-ES" dirty="0" smtClean="0">
              <a:latin typeface="Calibri" charset="0"/>
              <a:cs typeface="Calibri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 dirty="0" smtClean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652B-62EF-4D09-B32E-36BEB37DBD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08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endParaRPr lang="ca-ES" dirty="0" smtClean="0">
              <a:latin typeface="Calibri" charset="0"/>
              <a:cs typeface="Calibri" charset="0"/>
            </a:endParaRPr>
          </a:p>
          <a:p>
            <a:pPr algn="just">
              <a:lnSpc>
                <a:spcPct val="120000"/>
              </a:lnSpc>
            </a:pPr>
            <a:r>
              <a:rPr lang="ca-ES" dirty="0" smtClean="0">
                <a:latin typeface="Calibri" charset="0"/>
                <a:cs typeface="Calibri" charset="0"/>
              </a:rPr>
              <a:t>Es mesura en ampere (A) i es representa amb la lletra </a:t>
            </a:r>
            <a:r>
              <a:rPr lang="ca-ES" i="1" dirty="0" smtClean="0">
                <a:latin typeface="Calibri" charset="0"/>
                <a:cs typeface="Calibri" charset="0"/>
              </a:rPr>
              <a:t>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652B-62EF-4D09-B32E-36BEB37DBD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016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endParaRPr lang="ca-ES" dirty="0" smtClean="0">
              <a:latin typeface="Calibri" charset="0"/>
              <a:cs typeface="Calibri" charset="0"/>
            </a:endParaRPr>
          </a:p>
          <a:p>
            <a:pPr algn="just">
              <a:lnSpc>
                <a:spcPct val="120000"/>
              </a:lnSpc>
            </a:pPr>
            <a:r>
              <a:rPr lang="ca-ES" dirty="0" smtClean="0">
                <a:latin typeface="Calibri" charset="0"/>
                <a:cs typeface="Calibri" charset="0"/>
              </a:rPr>
              <a:t>Es mesura en volts (V) i es representa amb la lletra V.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652B-62EF-4D09-B32E-36BEB37DBD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30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ca-ES" dirty="0" smtClean="0">
                <a:latin typeface="Calibri" charset="0"/>
                <a:cs typeface="Calibri" charset="0"/>
              </a:rPr>
              <a:t>És l’oposició que presenten els materials al pas del corrent elèctric. En funció de les seves característiques, el materials es classifiquen en: conductors, semiconductors i aïllants.</a:t>
            </a:r>
          </a:p>
          <a:p>
            <a:pPr algn="just">
              <a:lnSpc>
                <a:spcPct val="120000"/>
              </a:lnSpc>
            </a:pPr>
            <a:r>
              <a:rPr lang="ca-ES" dirty="0" smtClean="0">
                <a:latin typeface="Calibri" charset="0"/>
                <a:cs typeface="Calibri" charset="0"/>
              </a:rPr>
              <a:t>Es mesura en ohms (</a:t>
            </a:r>
            <a:r>
              <a:rPr lang="ca-ES" dirty="0" err="1" smtClean="0">
                <a:latin typeface="Calibri" charset="0"/>
                <a:cs typeface="Calibri" charset="0"/>
              </a:rPr>
              <a:t>Ω</a:t>
            </a:r>
            <a:r>
              <a:rPr lang="ca-ES" dirty="0" smtClean="0">
                <a:latin typeface="Calibri" charset="0"/>
                <a:cs typeface="Calibri" charset="0"/>
              </a:rPr>
              <a:t>) i es representa amb la lletra </a:t>
            </a:r>
            <a:r>
              <a:rPr lang="ca-ES" i="1" dirty="0" smtClean="0">
                <a:latin typeface="Calibri" charset="0"/>
                <a:cs typeface="Calibri" charset="0"/>
              </a:rPr>
              <a:t>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652B-62EF-4D09-B32E-36BEB37DBD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98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16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95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65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40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7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55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14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79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72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53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9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63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ronica_sarria\Downloads\3781286_M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4" y="-430709"/>
            <a:ext cx="9155604" cy="728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200984" y="3668092"/>
            <a:ext cx="3382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aseline="0" noProof="0" dirty="0" smtClean="0">
                <a:solidFill>
                  <a:srgbClr val="FFFFFF"/>
                </a:solidFill>
                <a:latin typeface="+mn-lt"/>
                <a:cs typeface="Verdana"/>
              </a:rPr>
              <a:t>Circuits i motors elèctrics </a:t>
            </a:r>
            <a:endParaRPr lang="ca-ES" sz="2400" dirty="0">
              <a:solidFill>
                <a:srgbClr val="FFFFFF"/>
              </a:solidFill>
              <a:latin typeface="+mn-lt"/>
              <a:cs typeface="Verdana"/>
            </a:endParaRPr>
          </a:p>
        </p:txBody>
      </p:sp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65" y="1251691"/>
            <a:ext cx="1213323" cy="12133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15184" y="19425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44" y="3426971"/>
            <a:ext cx="6209048" cy="1500820"/>
          </a:xfrm>
          <a:prstGeom prst="rect">
            <a:avLst/>
          </a:prstGeom>
        </p:spPr>
      </p:pic>
      <p:sp>
        <p:nvSpPr>
          <p:cNvPr id="8" name="CuadroTexto 4"/>
          <p:cNvSpPr txBox="1"/>
          <p:nvPr/>
        </p:nvSpPr>
        <p:spPr>
          <a:xfrm>
            <a:off x="2381360" y="4483216"/>
            <a:ext cx="470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baseline="0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Circuits i motors elèctrics </a:t>
            </a:r>
            <a:endParaRPr lang="ca-ES" sz="2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3">
        <p:fade/>
      </p:transition>
    </mc:Choice>
    <mc:Fallback xmlns="">
      <p:transition spd="med" advTm="34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385941" y="1398372"/>
            <a:ext cx="2684331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Circuits i motors elèctrics 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602985" y="2064359"/>
            <a:ext cx="3678756" cy="94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una llei fonamental de l'electricitat que relaciona les tres magnituds bàsiques: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063891" y="1483240"/>
            <a:ext cx="273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llei d’Ohm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538" y="1911841"/>
            <a:ext cx="2657110" cy="338177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926538" y="5500196"/>
            <a:ext cx="2657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Georg Simon Ohm (1789-1854). Fou un matemàtic i físic alemany que va investigar els corrents elèctrics.</a:t>
            </a:r>
            <a:endParaRPr lang="ca-E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564996" y="3259723"/>
            <a:ext cx="3648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ca-E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ca-E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també  </a:t>
            </a:r>
            <a:r>
              <a:rPr lang="ca-E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ca-E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· </a:t>
            </a:r>
            <a:r>
              <a:rPr lang="ca-E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endParaRPr lang="ca-ES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 descr="\\es01fil001\datos\BCV\EDITORIAL_2011\EDITORES\Cristina_del_Canto\2016\06_TECNOLOGIA\8448609506_TEC_2_digital\4_Editados\8448609506_u02\8448609506_u02_prs\8448609506_u02_prs_img\30696559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94" y="4028305"/>
            <a:ext cx="3468847" cy="22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13955"/>
      </p:ext>
    </p:extLst>
  </p:cSld>
  <p:clrMapOvr>
    <a:masterClrMapping/>
  </p:clrMapOvr>
  <p:transition spd="slow" advTm="8762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385941" y="1398372"/>
            <a:ext cx="2684331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Circuits i motors elèctrics 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814453" y="2426191"/>
            <a:ext cx="3863483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la relació existent entre la quantitat de flux d’energia elèctrica per unitat de temps.</a:t>
            </a:r>
          </a:p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mesura en Watts (W) i es representa amb la lletra </a:t>
            </a:r>
            <a:r>
              <a:rPr lang="ca-E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ca-E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= V · I      1 W = 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ca-E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·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ca-E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</a:t>
            </a:r>
          </a:p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063891" y="1483240"/>
            <a:ext cx="273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Potència elèctrica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329" y="1259660"/>
            <a:ext cx="2820393" cy="406594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738329" y="5371978"/>
            <a:ext cx="2820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James Watt (1736-1819). Enginyer, mecànic i inventor escocès. Va aplicar innovacions que van millorar la màquina de vapor </a:t>
            </a:r>
            <a:r>
              <a:rPr lang="es-ES_tradnl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va </a:t>
            </a:r>
            <a:r>
              <a:rPr lang="es-ES_tradnl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desenvolupar</a:t>
            </a:r>
            <a:r>
              <a:rPr lang="es-ES_tradnl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</a:t>
            </a:r>
            <a:r>
              <a:rPr lang="es-ES_tradnl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concepte</a:t>
            </a:r>
            <a:r>
              <a:rPr lang="es-ES_tradnl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ES_tradnl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potència</a:t>
            </a:r>
            <a:r>
              <a:rPr lang="es-ES_tradnl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28147"/>
      </p:ext>
    </p:extLst>
  </p:cSld>
  <p:clrMapOvr>
    <a:masterClrMapping/>
  </p:clrMapOvr>
  <p:transition spd="slow" advTm="17635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" y="0"/>
            <a:ext cx="9144000" cy="6858000"/>
          </a:xfrm>
          <a:prstGeom prst="rect">
            <a:avLst/>
          </a:prstGeom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485596" y="1664741"/>
            <a:ext cx="2684331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Circuits i motors elèctrics 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3157789" y="2307014"/>
            <a:ext cx="5523524" cy="153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mesurar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magnituds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elèctriques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</a:t>
            </a:r>
            <a:r>
              <a:rPr lang="ca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studiades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amb un aparell anomenat multímetre o tèster, que ens permet seleccionar quina magnitud volem mesurar i si es tracta de corrent continu o altern.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124583" y="1749609"/>
            <a:ext cx="517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Mesures de magnituds elèctriques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8194" name="Picture 2" descr="\\es01fil001\datos\BCV\EDITORIAL_2011\EDITORES\Cristina_del_Canto\2016\06_TECNOLOGIA\8448609506_TEC_2_digital\4_Editados\8448609506_u02\8448609506_u02_prs\8448609506_u02_prs_img\38030247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66" y="4056615"/>
            <a:ext cx="2240831" cy="22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es01fil001\datos\BCV\EDITORIAL_2011\EDITORES\Cristina_del_Canto\2016\06_TECNOLOGIA\8448609506_TEC_2_digital\4_Editados\8448609506_u02\8448609506_u02_prs\8448609506_u02_prs_img\26049698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0" y="2719989"/>
            <a:ext cx="2506471" cy="37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37184"/>
      </p:ext>
    </p:extLst>
  </p:cSld>
  <p:clrMapOvr>
    <a:masterClrMapping/>
  </p:clrMapOvr>
  <p:transition spd="slow" advTm="1435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4548599" y="1398372"/>
            <a:ext cx="2684331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Circuits i motors elèctrics 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752144" y="2162943"/>
            <a:ext cx="7639712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Segons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es </a:t>
            </a:r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connecten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seus </a:t>
            </a:r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elements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 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distingir entre tres tipus de circuits: circuit sèrie, circuit paral·lel i circuit mixt.</a:t>
            </a:r>
          </a:p>
          <a:p>
            <a:pPr algn="just">
              <a:lnSpc>
                <a:spcPct val="120000"/>
              </a:lnSpc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Sèrie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tots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components reben la mateixa intensitat. </a:t>
            </a: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Paral·lel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mateixa tensió. </a:t>
            </a: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Mixtos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combinació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dels dos anteriors.</a:t>
            </a: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213301" y="1483240"/>
            <a:ext cx="358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Circuits elèctrics senzills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21" y="4246301"/>
            <a:ext cx="2282247" cy="16758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960" y="4239007"/>
            <a:ext cx="2604646" cy="164646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384" y="4246301"/>
            <a:ext cx="2805882" cy="1568353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284825" y="6006792"/>
            <a:ext cx="2677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Circuit de tres bombetes en sèrie.</a:t>
            </a:r>
            <a:endParaRPr lang="ca-E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269133" y="5998707"/>
            <a:ext cx="1990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Circuit de tres bombetes en paral·lel.</a:t>
            </a:r>
            <a:endParaRPr lang="ca-E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975882" y="5983199"/>
            <a:ext cx="2415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Circuit mixt de tres bombetes.</a:t>
            </a:r>
            <a:endParaRPr lang="ca-E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68">
        <p:fade/>
      </p:transition>
    </mc:Choice>
    <mc:Fallback xmlns="">
      <p:transition spd="med" advTm="150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385941" y="1398372"/>
            <a:ext cx="2684331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Circuits i motors elèctrics 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1537606" y="2154804"/>
            <a:ext cx="609822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Són màquines que transformen l’energia elèctrica en energia mecànica. Podem trobar-ne tant de corrent continu (petits) com de corrent altern.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063473" y="1483240"/>
            <a:ext cx="273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Motors elèctrics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386983" y="5903811"/>
            <a:ext cx="2557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Motor elèctric de </a:t>
            </a:r>
            <a:r>
              <a:rPr lang="ca-ES" sz="11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corrent continu.</a:t>
            </a:r>
            <a:endParaRPr lang="ca-E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236882" y="5903811"/>
            <a:ext cx="2447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Motor elèctric de corrent altern.</a:t>
            </a:r>
            <a:endParaRPr lang="ca-E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 descr="\\Mhemadfile01\Datos\Planillas Unificadas\_PP2016\CAT\Tecnologia 2_ESO_CAT_LA_8448609506\a segundas\u2_imatges alta\Fig. 2.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48" y="3650224"/>
            <a:ext cx="3259707" cy="21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Mhemadfile01\Datos\Planillas Unificadas\_PP2016\CAT\Tecnologia 2_ESO_CAT_LA_8448609506\a segundas\u2_imatges alta\Fig. 2.4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35" y="3477647"/>
            <a:ext cx="3036646" cy="23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54882"/>
      </p:ext>
    </p:extLst>
  </p:cSld>
  <p:clrMapOvr>
    <a:masterClrMapping/>
  </p:clrMapOvr>
  <p:transition spd="slow" advTm="4817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" y="0"/>
            <a:ext cx="9144000" cy="6858000"/>
          </a:xfrm>
          <a:prstGeom prst="rect">
            <a:avLst/>
          </a:prstGeom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496946" y="1649745"/>
            <a:ext cx="2684331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Circuits i motors </a:t>
            </a:r>
            <a:r>
              <a:rPr lang="ca-ES" sz="1800" b="1" dirty="0">
                <a:solidFill>
                  <a:srgbClr val="FFFFFF"/>
                </a:solidFill>
                <a:cs typeface="Verdana"/>
              </a:rPr>
              <a:t>e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lèctrics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5781458" y="3161368"/>
            <a:ext cx="285773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S’anomena efecte Joule i és tracta de l’escalfament d’un material quan hi circula un corrent elèctric. És una conseqüència de la resistència del material al pas del corrent elèctric.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152383" y="1721813"/>
            <a:ext cx="509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Efecte tèrmic del corrent elèctric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 descr="\\es01fil001\datos\BCV\EDITORIAL_2011\EDITORES\Cristina_del_Canto\2016\06_TECNOLOGIA\8448609506_TEC_2_digital\4_Editados\8448609506_u02\8448609506_u02_prs\8448609506_u02_prs_img\7430711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6" y="2542491"/>
            <a:ext cx="4924210" cy="328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0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2"/>
    </mc:Choice>
    <mc:Fallback xmlns="">
      <p:transition spd="slow" advTm="1016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" y="0"/>
            <a:ext cx="9144000" cy="6858000"/>
          </a:xfrm>
          <a:prstGeom prst="rect">
            <a:avLst/>
          </a:prstGeom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377737" y="1626471"/>
            <a:ext cx="2684331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Circuits i motors </a:t>
            </a:r>
            <a:r>
              <a:rPr lang="ca-ES" sz="1800" b="1" dirty="0">
                <a:solidFill>
                  <a:srgbClr val="FFFFFF"/>
                </a:solidFill>
                <a:cs typeface="Verdana"/>
              </a:rPr>
              <a:t>e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lèctrics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38383" y="2450271"/>
            <a:ext cx="488396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una de les principals aplicacions del corrent elèctric, convertir-lo en llum a través de diferents tipus de dispositius.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011726" y="1736181"/>
            <a:ext cx="522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Efecte lumínic del corrent elèctric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2050" name="Picture 2" descr="\\es01fil001\datos\BCV\EDITORIAL_2011\EDITORES\Cristina_del_Canto\2016\06_TECNOLOGIA\8448609506_TEC_2_digital\4_Editados\8448609506_u02\8448609506_u02_prs\8448609506_u02_prs_img\12927499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76" y="2137664"/>
            <a:ext cx="2625405" cy="394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es01fil001\datos\BCV\EDITORIAL_2011\EDITORES\Cristina_del_Canto\2016\06_TECNOLOGIA\8448609506_TEC_2_digital\4_Editados\8448609506_u02\8448609506_u02_prs\8448609506_u02_prs_img\8637415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3" y="3571344"/>
            <a:ext cx="2612298" cy="261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29">
        <p:fade/>
      </p:transition>
    </mc:Choice>
    <mc:Fallback xmlns="">
      <p:transition spd="med" advTm="74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321627" y="1667884"/>
            <a:ext cx="2684331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Circuits i motors </a:t>
            </a:r>
            <a:r>
              <a:rPr lang="ca-ES" sz="1800" b="1" dirty="0">
                <a:solidFill>
                  <a:srgbClr val="FFFFFF"/>
                </a:solidFill>
                <a:cs typeface="Verdana"/>
              </a:rPr>
              <a:t>e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lèctrics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974671" y="2450271"/>
            <a:ext cx="747543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corrent elèctric que passa per un conductor genera un camp magnètic al seu voltant. Aquesta propietat s'utilitza per construir electroimants 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motors.</a:t>
            </a: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01341" y="1724322"/>
            <a:ext cx="541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Efecte magnètic del corrent elèctric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3074" name="Picture 2" descr="\\es01fil001\datos\BCV\EDITORIAL_2011\EDITORES\Cristina_del_Canto\2016\06_TECNOLOGIA\8448609506_TEC_2_digital\4_Editados\8448609506_u02\8448609506_u02_prs\8448609506_u02_prs_img\10578260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54" y="3819555"/>
            <a:ext cx="3137968" cy="26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es01fil001\datos\BCV\EDITORIAL_2011\EDITORES\Cristina_del_Canto\2016\06_TECNOLOGIA\8448609506_TEC_2_digital\4_Editados\8448609506_u02\8448609506_u02_prs\8448609506_u02_prs_img\13615589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77" y="4130503"/>
            <a:ext cx="3555296" cy="235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9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95">
        <p:fade/>
      </p:transition>
    </mc:Choice>
    <mc:Fallback xmlns="">
      <p:transition spd="med" advTm="100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0"/>
            <a:ext cx="9144000" cy="6858000"/>
          </a:xfrm>
          <a:prstGeom prst="rect">
            <a:avLst/>
          </a:prstGeom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397816" y="1441420"/>
            <a:ext cx="2684331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Circuits i motors </a:t>
            </a:r>
            <a:r>
              <a:rPr lang="ca-ES" sz="1800" b="1" dirty="0">
                <a:solidFill>
                  <a:srgbClr val="FFFFFF"/>
                </a:solidFill>
                <a:cs typeface="Verdana"/>
              </a:rPr>
              <a:t>e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lèctrics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1250388" y="2473230"/>
            <a:ext cx="6350562" cy="6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corrent circula en un sol sentit i hi ha la polaritat 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cables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diferents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 fonts d’</a:t>
            </a:r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alimentació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(+ i 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-).</a:t>
            </a: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63891" y="1545501"/>
            <a:ext cx="273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corrent continu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525" y="3608503"/>
            <a:ext cx="2003596" cy="2675944"/>
          </a:xfrm>
          <a:prstGeom prst="rect">
            <a:avLst/>
          </a:prstGeom>
        </p:spPr>
      </p:pic>
      <p:pic>
        <p:nvPicPr>
          <p:cNvPr id="2050" name="Picture 2" descr="\\es01fil001\datos\BCV\EDITORIAL_2011\EDITORES\Cristina_del_Canto\2016\06_TECNOLOGIA\8448609506_TEC_2_digital\4_Editados\8448609506_u02\8448609506_u02_prs\8448609506_u02_prs_img\2929671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38" y="3608503"/>
            <a:ext cx="3724090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80718"/>
      </p:ext>
    </p:extLst>
  </p:cSld>
  <p:clrMapOvr>
    <a:masterClrMapping/>
  </p:clrMapOvr>
  <p:transition spd="slow" advTm="546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385941" y="1398372"/>
            <a:ext cx="2684331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Circuits i motors </a:t>
            </a:r>
            <a:r>
              <a:rPr lang="ca-ES" sz="1800" b="1" dirty="0">
                <a:solidFill>
                  <a:srgbClr val="FFFFFF"/>
                </a:solidFill>
                <a:cs typeface="Verdana"/>
              </a:rPr>
              <a:t>e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lèctrics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823759" y="2188274"/>
            <a:ext cx="77201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corrent canvia periòdicament de sentit. A Europa, 50 vegades cada segon, i als Estats Units, 60 vegades per segon. Aquesta magnitud l’anomenem freqüència i es mesura en hertz (Hz). </a:t>
            </a: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914400">
              <a:defRPr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914400">
              <a:defRPr/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que utilitzen els electrodomèstics d’un habitatge.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063891" y="1483240"/>
            <a:ext cx="273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corrent altern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2345" y="4362150"/>
            <a:ext cx="3082119" cy="1825516"/>
          </a:xfrm>
          <a:prstGeom prst="rect">
            <a:avLst/>
          </a:prstGeom>
        </p:spPr>
      </p:pic>
      <p:pic>
        <p:nvPicPr>
          <p:cNvPr id="3074" name="Picture 2" descr="\\es01fil001\datos\BCV\EDITORIAL_2011\EDITORES\Cristina_del_Canto\2016\06_TECNOLOGIA\8448609506_TEC_2_digital\4_Editados\8448609506_u02\8448609506_u02_prs\8448609506_u02_prs_img\15562349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5" y="3705428"/>
            <a:ext cx="4357687" cy="261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7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31">
        <p:fade/>
      </p:transition>
    </mc:Choice>
    <mc:Fallback xmlns="">
      <p:transition spd="med" advTm="76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385941" y="1398372"/>
            <a:ext cx="2684331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Circuits i motors elèctrics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699754" y="2010806"/>
            <a:ext cx="36623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la quantitat de càrrega elèctrica que circula per un circuit per unitat de temps. </a:t>
            </a:r>
          </a:p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mesura en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mpere (A) i es representa amb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lletra </a:t>
            </a:r>
            <a:r>
              <a:rPr lang="ca-E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63891" y="1483240"/>
            <a:ext cx="273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Intensitat elèctrica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234" y="2208731"/>
            <a:ext cx="2785119" cy="355464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684234" y="5823362"/>
            <a:ext cx="2785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André-Marie </a:t>
            </a:r>
            <a:r>
              <a:rPr lang="ca-ES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Ampère</a:t>
            </a:r>
            <a:r>
              <a:rPr lang="ca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(1755-1836). Matemàtic i </a:t>
            </a:r>
            <a:r>
              <a:rPr lang="ca-E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científic francès</a:t>
            </a:r>
            <a:r>
              <a:rPr lang="ca-E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\\es01fil001\datos\BCV\EDITORIAL_2011\EDITORES\Cristina_del_Canto\2016\06_TECNOLOGIA\8448609506_TEC_2_digital\4_Editados\8448609506_u02\8448609506_u02_prs\8448609506_u02_prs_img\19238147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" y="4075524"/>
            <a:ext cx="3326043" cy="22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22">
        <p:fade/>
      </p:transition>
    </mc:Choice>
    <mc:Fallback xmlns="">
      <p:transition spd="med" advTm="76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385941" y="1398372"/>
            <a:ext cx="2684331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Circuits i motors elèctrics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295775" y="2228679"/>
            <a:ext cx="42904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 indica la diferència d’energia potencial elèctrica que hi ha entre dos punts d’un circuit. </a:t>
            </a:r>
          </a:p>
          <a:p>
            <a:pPr algn="just">
              <a:lnSpc>
                <a:spcPct val="120000"/>
              </a:lnSpc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mesura en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Volts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(V) i es representa </a:t>
            </a:r>
            <a:r>
              <a:rPr lang="es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s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lletra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063891" y="1483240"/>
            <a:ext cx="273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Tensió elèctrica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39913" y="5805665"/>
            <a:ext cx="31657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Alessandro Volta (1745- 1827), físic italià que va inventar i desenvolupar la pila elèctrica.</a:t>
            </a:r>
            <a:endParaRPr lang="ca-E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13" y="1868006"/>
            <a:ext cx="3165727" cy="3706605"/>
          </a:xfrm>
          <a:prstGeom prst="rect">
            <a:avLst/>
          </a:prstGeom>
        </p:spPr>
      </p:pic>
      <p:pic>
        <p:nvPicPr>
          <p:cNvPr id="5122" name="Picture 2" descr="\\es01fil001\datos\BCV\EDITORIAL_2011\EDITORES\Cristina_del_Canto\2016\06_TECNOLOGIA\8448609506_TEC_2_digital\4_Editados\8448609506_u02\8448609506_u02_prs\8448609506_u02_prs_img\14397447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75" y="3918001"/>
            <a:ext cx="3790484" cy="251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69"/>
    </mc:Choice>
    <mc:Fallback xmlns="">
      <p:transition spd="slow" advTm="1746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213232" y="1373628"/>
            <a:ext cx="2684331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Circuits i motors elèctrics 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526375" y="2016652"/>
            <a:ext cx="5902999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l’oposició que presenten els materials al pas del corrent elèctric. En funció de les seves característiques el materials es classifiquen en: conductors, semiconductors i aïllants.</a:t>
            </a:r>
          </a:p>
          <a:p>
            <a:pPr algn="just">
              <a:lnSpc>
                <a:spcPct val="120000"/>
              </a:lnSpc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mesura en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hms (Ω) i es representa amb la lletra R.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871107" y="1423779"/>
            <a:ext cx="308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Resistència elèctrica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6146" name="Picture 2" descr="\\es01fil001\datos\BCV\EDITORIAL_2011\EDITORES\Cristina_del_Canto\2016\06_TECNOLOGIA\8448609506_TEC_2_digital\4_Editados\8448609506_u02\8448609506_u02_prs\8448609506_u02_prs_img\15805892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81" y="2075212"/>
            <a:ext cx="1809048" cy="42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es01fil001\datos\BCV\EDITORIAL_2011\EDITORES\Cristina_del_Canto\2016\06_TECNOLOGIA\8448609506_TEC_2_digital\4_Editados\8448609506_u02\8448609506_u02_prs\8448609506_u02_prs_img\8111676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52" y="4355976"/>
            <a:ext cx="2940724" cy="20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75362"/>
      </p:ext>
    </p:extLst>
  </p:cSld>
  <p:clrMapOvr>
    <a:masterClrMapping/>
  </p:clrMapOvr>
  <p:transition spd="slow" advTm="129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1095</Words>
  <Application>Microsoft Office PowerPoint</Application>
  <PresentationFormat>Presentación en pantalla (4:3)</PresentationFormat>
  <Paragraphs>135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 Guerrero Carrasco</dc:creator>
  <cp:lastModifiedBy>Veronica Sarria</cp:lastModifiedBy>
  <cp:revision>108</cp:revision>
  <dcterms:created xsi:type="dcterms:W3CDTF">2015-02-13T16:29:08Z</dcterms:created>
  <dcterms:modified xsi:type="dcterms:W3CDTF">2016-03-07T12:31:46Z</dcterms:modified>
</cp:coreProperties>
</file>