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miliaHerenciaRuiz" initials="F" lastIdx="22" clrIdx="0">
    <p:extLst/>
  </p:cmAuthor>
  <p:cmAuthor id="2" name="Jose  Guerrero Carrasco" initials="" lastIdx="0" clrIdx="1"/>
  <p:cmAuthor id="3" name="Joan Ramon Borràs" initials="JRB" lastIdx="12" clrIdx="2">
    <p:extLst/>
  </p:cmAuthor>
  <p:cmAuthor id="4" name="Cristina_del_Canto" initials="CDC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5150" autoAdjust="0"/>
  </p:normalViewPr>
  <p:slideViewPr>
    <p:cSldViewPr snapToGrid="0" snapToObjects="1">
      <p:cViewPr>
        <p:scale>
          <a:sx n="100" d="100"/>
          <a:sy n="100" d="100"/>
        </p:scale>
        <p:origin x="-13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7E61E-01A1-4331-92BD-1031C09AC4F0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1878A-E222-433C-86F5-1CADAC952E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92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noProof="0" dirty="0" smtClean="0"/>
              <a:t>RT-</a:t>
            </a:r>
            <a:r>
              <a:rPr lang="es-ES" baseline="0" noProof="0" dirty="0" smtClean="0"/>
              <a:t> Revisión de contenido (ver comentario).</a:t>
            </a:r>
          </a:p>
          <a:p>
            <a:r>
              <a:rPr lang="es-ES" baseline="0" noProof="0" dirty="0" smtClean="0"/>
              <a:t>RT- Revisión de formato: La distribución de las imágenes es irregular. En el informe se propone otra alternativa.</a:t>
            </a:r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878A-E222-433C-86F5-1CADAC952E1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195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noProof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878A-E222-433C-86F5-1CADAC952E1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534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878A-E222-433C-86F5-1CADAC952E1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93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noProof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878A-E222-433C-86F5-1CADAC952E1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641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878A-E222-433C-86F5-1CADAC952E1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430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878A-E222-433C-86F5-1CADAC952E1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807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noProof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878A-E222-433C-86F5-1CADAC952E1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858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noProof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878A-E222-433C-86F5-1CADAC952E1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269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878A-E222-433C-86F5-1CADAC952E1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343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1878A-E222-433C-86F5-1CADAC952E1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65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25/04/2016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5168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25/04/2016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595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25/04/2016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65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25/04/2016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740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25/04/2016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37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25/04/2016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55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25/04/2016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514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25/04/2016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79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25/04/2016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172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25/04/2016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753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25/04/2016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29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DEFCC-9144-924D-A80A-BAEC4CF4F84F}" type="datetimeFigureOut">
              <a:rPr lang="es-ES" smtClean="0"/>
              <a:t>25/04/2016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563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27.png"/><Relationship Id="rId4" Type="http://schemas.openxmlformats.org/officeDocument/2006/relationships/image" Target="../media/image5.jp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jpg"/><Relationship Id="rId7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9.jpeg"/><Relationship Id="rId4" Type="http://schemas.openxmlformats.org/officeDocument/2006/relationships/image" Target="../media/image5.jp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55" y="3580915"/>
            <a:ext cx="6209048" cy="150082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876260" y="4582173"/>
            <a:ext cx="2101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Electrònica</a:t>
            </a:r>
            <a:endParaRPr lang="ca-ES" sz="2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59" y="1503038"/>
            <a:ext cx="1213323" cy="121332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515184" y="19425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851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5" y="-7786"/>
            <a:ext cx="9144000" cy="6858000"/>
          </a:xfrm>
          <a:prstGeom prst="rect">
            <a:avLst/>
          </a:prstGeom>
          <a:blipFill rotWithShape="1">
            <a:blip r:embed="rId4">
              <a:alphaModFix amt="15000"/>
            </a:blip>
            <a:stretch>
              <a:fillRect/>
            </a:stretch>
          </a:blipFill>
        </p:spPr>
      </p:pic>
      <p:pic>
        <p:nvPicPr>
          <p:cNvPr id="5" name="Imagen 4" descr="cabecera_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4959274" y="1398372"/>
            <a:ext cx="2109036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4363278" y="2105452"/>
            <a:ext cx="4279168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sistema binari és un sistema de numeració en el qual els nombres es representen utilitzant solament dos dígits o xifres: zero i un (0 i 1), anomenats bits.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491601" y="1517096"/>
            <a:ext cx="2400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sistema binari</a:t>
            </a:r>
            <a:endParaRPr lang="ca-ES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691274" y="3680110"/>
            <a:ext cx="2835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Conversió de decimal a binari.</a:t>
            </a:r>
            <a:endParaRPr lang="ca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741695" y="5472989"/>
            <a:ext cx="3036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Conversió de binari a decimal.</a:t>
            </a:r>
            <a:endParaRPr lang="ca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75" y="2127478"/>
            <a:ext cx="3366106" cy="155263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571" y="4048126"/>
            <a:ext cx="3183680" cy="142486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2356" y="3453337"/>
            <a:ext cx="4381012" cy="774212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4312356" y="4227549"/>
            <a:ext cx="1367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Suma binària.</a:t>
            </a:r>
            <a:endParaRPr lang="ca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3278" y="4701823"/>
            <a:ext cx="4346699" cy="771940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4415713" y="5481698"/>
            <a:ext cx="2470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Resta binària.</a:t>
            </a:r>
            <a:endParaRPr lang="ca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5480864" y="812916"/>
            <a:ext cx="3628871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6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Electrònica</a:t>
            </a:r>
            <a:endParaRPr lang="es-E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356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5" y="-7786"/>
            <a:ext cx="9144000" cy="6858000"/>
          </a:xfrm>
          <a:prstGeom prst="rect">
            <a:avLst/>
          </a:prstGeom>
          <a:blipFill rotWithShape="1">
            <a:blip r:embed="rId4">
              <a:alphaModFix amt="15000"/>
            </a:blip>
            <a:stretch>
              <a:fillRect/>
            </a:stretch>
          </a:blipFill>
        </p:spPr>
      </p:pic>
      <p:pic>
        <p:nvPicPr>
          <p:cNvPr id="5" name="Imagen 4" descr="cabecera_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5445049" y="1398372"/>
            <a:ext cx="2109036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4303643" y="2357842"/>
            <a:ext cx="4293705" cy="345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 tot un conjunt de lleis i postulats que permeten fer operacions lògiques amb variables binàries. </a:t>
            </a:r>
          </a:p>
          <a:p>
            <a:pPr algn="just">
              <a:lnSpc>
                <a:spcPct val="120000"/>
              </a:lnSpc>
            </a:pPr>
            <a:endParaRPr lang="ca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funcions lògiques dels circuits són expressions algebraiques amb variables binàries </a:t>
            </a:r>
            <a:r>
              <a:rPr lang="es-ES_tradnl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relacionades</a:t>
            </a:r>
            <a:r>
              <a:rPr lang="es-ES_tradn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un operador </a:t>
            </a:r>
            <a:r>
              <a:rPr lang="es-ES_tradnl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lògic</a:t>
            </a:r>
            <a:r>
              <a:rPr lang="es-ES_tradn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es-ES_tradnl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més</a:t>
            </a:r>
            <a:r>
              <a:rPr lang="es-ES_tradnl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just">
              <a:lnSpc>
                <a:spcPct val="120000"/>
              </a:lnSpc>
            </a:pPr>
            <a:endParaRPr lang="ca-E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a-E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Suma</a:t>
            </a: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funció O (OR en anglès)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a-E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Producte</a:t>
            </a: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funció I (AND en anglès)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a-E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Negació</a:t>
            </a: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funció NO (NOT en anglès) </a:t>
            </a:r>
          </a:p>
          <a:p>
            <a:pPr algn="just">
              <a:lnSpc>
                <a:spcPct val="120000"/>
              </a:lnSpc>
            </a:pPr>
            <a:endParaRPr lang="ca-E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977376" y="1527035"/>
            <a:ext cx="2400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L'àlgebra de Boole</a:t>
            </a:r>
            <a:endParaRPr lang="ca-ES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859" y="1826023"/>
            <a:ext cx="2435416" cy="1552495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907860" y="3295373"/>
            <a:ext cx="243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Postulat àlgebra de Boole </a:t>
            </a:r>
            <a:br>
              <a:rPr lang="ca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a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a la funció OR.</a:t>
            </a:r>
            <a:endParaRPr lang="ca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860" y="3918298"/>
            <a:ext cx="2549716" cy="1656001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907859" y="5571234"/>
            <a:ext cx="2549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Postulat àlgebra de Boole </a:t>
            </a:r>
            <a:br>
              <a:rPr lang="ca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a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a la funció AND.</a:t>
            </a:r>
            <a:endParaRPr lang="ca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5480864" y="812916"/>
            <a:ext cx="3628871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6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Electrònica</a:t>
            </a:r>
            <a:endParaRPr lang="es-E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586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5" y="-7786"/>
            <a:ext cx="9144000" cy="6858000"/>
          </a:xfrm>
          <a:prstGeom prst="rect">
            <a:avLst/>
          </a:prstGeom>
          <a:blipFill rotWithShape="1">
            <a:blip r:embed="rId3">
              <a:alphaModFix amt="15000"/>
            </a:blip>
            <a:stretch>
              <a:fillRect/>
            </a:stretch>
          </a:blipFill>
        </p:spPr>
      </p:pic>
      <p:pic>
        <p:nvPicPr>
          <p:cNvPr id="5" name="Imagen 4" descr="cabecera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843235" y="1323836"/>
            <a:ext cx="2109036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843235" y="1919636"/>
            <a:ext cx="7754113" cy="190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portes lògiques són circuits electrònics integrats que poden dur a operacions lògiques o funcions booleanes.</a:t>
            </a:r>
          </a:p>
          <a:p>
            <a:pPr algn="just">
              <a:lnSpc>
                <a:spcPct val="120000"/>
              </a:lnSpc>
            </a:pPr>
            <a:endParaRPr lang="ca-E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poder veure el resultat d’una funció, ens ajudem de la taula de la veritat, on representem de manera ordenada les entrades i l’estat de les sortides corresponents.</a:t>
            </a:r>
          </a:p>
          <a:p>
            <a:pPr algn="just">
              <a:lnSpc>
                <a:spcPct val="120000"/>
              </a:lnSpc>
            </a:pPr>
            <a:endParaRPr lang="ca-E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375561" y="1480660"/>
            <a:ext cx="4587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Funcions i portes lògiques</a:t>
            </a:r>
            <a:endParaRPr lang="ca-ES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1644601" y="5587521"/>
            <a:ext cx="4517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Exemple de la taula de la veritat de la funció AND.</a:t>
            </a:r>
            <a:endParaRPr lang="ca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9857" y="3779418"/>
            <a:ext cx="5463192" cy="1808103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5480864" y="812916"/>
            <a:ext cx="3628871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6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Electrònica</a:t>
            </a:r>
            <a:endParaRPr lang="es-E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998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" y="-7786"/>
            <a:ext cx="9144000" cy="6858000"/>
          </a:xfrm>
          <a:prstGeom prst="rect">
            <a:avLst/>
          </a:prstGeom>
          <a:blipFill rotWithShape="1">
            <a:blip r:embed="rId3">
              <a:alphaModFix amt="15000"/>
            </a:blip>
            <a:stretch>
              <a:fillRect/>
            </a:stretch>
          </a:blipFill>
        </p:spPr>
      </p:pic>
      <p:pic>
        <p:nvPicPr>
          <p:cNvPr id="5" name="Imagen 4" descr="cabecera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875168" y="1323836"/>
            <a:ext cx="2109036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745435" y="2127602"/>
            <a:ext cx="7972573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Tipus i simbologia de les portes lògiques més importants:</a:t>
            </a:r>
          </a:p>
          <a:p>
            <a:pPr algn="just">
              <a:lnSpc>
                <a:spcPct val="120000"/>
              </a:lnSpc>
            </a:pPr>
            <a:endParaRPr lang="ca-ES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ca-E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Funció OR:	</a:t>
            </a: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	  </a:t>
            </a:r>
            <a:r>
              <a:rPr lang="ca-E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Funció </a:t>
            </a:r>
            <a:r>
              <a:rPr lang="ca-E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NOT:</a:t>
            </a:r>
          </a:p>
          <a:p>
            <a:pPr algn="just">
              <a:lnSpc>
                <a:spcPct val="120000"/>
              </a:lnSpc>
            </a:pPr>
            <a:endParaRPr lang="ca-E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endParaRPr lang="ca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endParaRPr lang="ca-E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endParaRPr lang="ca-E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endParaRPr lang="ca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20000"/>
              </a:lnSpc>
            </a:pPr>
            <a:endParaRPr lang="ca-ES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ca-E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Funció AND: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endParaRPr lang="ca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endParaRPr lang="ca-E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endParaRPr lang="ca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endParaRPr lang="ca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endParaRPr lang="ca-E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20000"/>
              </a:lnSpc>
            </a:pPr>
            <a:endParaRPr lang="ca-E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407494" y="1452499"/>
            <a:ext cx="2740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Portes lògiques</a:t>
            </a:r>
            <a:endParaRPr lang="ca-ES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561" y="2964007"/>
            <a:ext cx="4766502" cy="15016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168" y="4739234"/>
            <a:ext cx="4472618" cy="149795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7375" y="2964007"/>
            <a:ext cx="2046132" cy="2257293"/>
          </a:xfrm>
          <a:prstGeom prst="rect">
            <a:avLst/>
          </a:prstGeom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5480864" y="812916"/>
            <a:ext cx="3628871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6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Electrònica</a:t>
            </a:r>
            <a:endParaRPr lang="es-E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397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" y="0"/>
            <a:ext cx="9144000" cy="6858000"/>
          </a:xfrm>
          <a:prstGeom prst="rect">
            <a:avLst/>
          </a:prstGeom>
          <a:blipFill rotWithShape="1">
            <a:blip r:embed="rId4">
              <a:alphaModFix amt="15000"/>
            </a:blip>
            <a:stretch>
              <a:fillRect/>
            </a:stretch>
          </a:blipFill>
        </p:spPr>
      </p:pic>
      <p:pic>
        <p:nvPicPr>
          <p:cNvPr id="5" name="Imagen 4" descr="cabecera_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5480864" y="812916"/>
            <a:ext cx="3628871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6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Electrònica</a:t>
            </a:r>
            <a:endParaRPr lang="es-E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5068739" y="2022288"/>
            <a:ext cx="3493262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aplicacions de l’electrònica a la societat són múltiples i ha suposat un gran avenç en la millora de les condicions de vida i dels serveis </a:t>
            </a:r>
            <a:r>
              <a:rPr lang="ca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la majoria de les persones de la nostra societat poden </a:t>
            </a: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gaudir.</a:t>
            </a:r>
          </a:p>
        </p:txBody>
      </p:sp>
      <p:grpSp>
        <p:nvGrpSpPr>
          <p:cNvPr id="22" name="Agrupar 6"/>
          <p:cNvGrpSpPr/>
          <p:nvPr/>
        </p:nvGrpSpPr>
        <p:grpSpPr>
          <a:xfrm>
            <a:off x="4834375" y="1373387"/>
            <a:ext cx="2109036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23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24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25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CuadroTexto 17"/>
          <p:cNvSpPr txBox="1"/>
          <p:nvPr/>
        </p:nvSpPr>
        <p:spPr>
          <a:xfrm>
            <a:off x="5366700" y="1492929"/>
            <a:ext cx="3351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Aplicacions de l’electrònica</a:t>
            </a:r>
            <a:endParaRPr lang="ca-ES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\\Es01fil001\datos\BCV\EDITORIAL_2011\EDITORES\Cristina_del_Canto\2016\06_TECNOLOGIA\8448609476_TEC_4_digital\4_Editados\8448609476_u04\8448609476_u04_prs\img\12608720_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48" y="1945782"/>
            <a:ext cx="2383662" cy="16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Es01fil001\datos\BCV\EDITORIAL_2011\EDITORES\Cristina_del_Canto\2016\06_TECNOLOGIA\8448609476_TEC_4_digital\4_Editados\8448609476_u04\8448609476_u04_prs\img\48628980_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423" y="3781767"/>
            <a:ext cx="2448780" cy="244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Es01fil001\datos\BCV\EDITORIAL_2011\EDITORES\Cristina_del_Canto\2016\06_TECNOLOGIA\8448609476_TEC_4_digital\4_Editados\8448609476_u04\8448609476_u04_prs\img\31399386_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40" y="3781359"/>
            <a:ext cx="2463679" cy="246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Es01fil001\datos\BCV\EDITORIAL_2011\EDITORES\Cristina_del_Canto\2016\06_TECNOLOGIA\8448609476_TEC_4_digital\4_Editados\8448609476_u04\8448609476_u04_prs\img\14532954_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886" y="3781359"/>
            <a:ext cx="2239211" cy="246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46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76" y="0"/>
            <a:ext cx="9166376" cy="6858000"/>
          </a:xfrm>
          <a:prstGeom prst="rect">
            <a:avLst/>
          </a:prstGeom>
          <a:blipFill rotWithShape="1">
            <a:blip r:embed="rId4">
              <a:alphaModFix amt="15000"/>
            </a:blip>
            <a:stretch>
              <a:fillRect/>
            </a:stretch>
          </a:blipFill>
        </p:spPr>
      </p:pic>
      <p:pic>
        <p:nvPicPr>
          <p:cNvPr id="5" name="Imagen 4" descr="cabecera_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1004656" y="1351997"/>
            <a:ext cx="2109036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1130548" y="2030925"/>
            <a:ext cx="7213352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 l’àrea de l’electrònica que estudia els sistemes en els quals les seves variables o senyals varien d’una manera contínua en el temps i poden prendre, teòricament, infinits valors.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536981" y="1509639"/>
            <a:ext cx="2973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Electrònica analògica</a:t>
            </a:r>
            <a:endParaRPr lang="ca-ES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571218" y="5413511"/>
            <a:ext cx="2470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Multímetre analògic.</a:t>
            </a:r>
            <a:endParaRPr lang="ca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3712624" y="5413510"/>
            <a:ext cx="2470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s-ES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àmera</a:t>
            </a:r>
            <a:r>
              <a:rPr lang="es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fotos analògica.</a:t>
            </a:r>
            <a:endParaRPr lang="ca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1073961" y="5417945"/>
            <a:ext cx="2470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Rellotge analògic.</a:t>
            </a:r>
            <a:endParaRPr lang="ca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5480864" y="812916"/>
            <a:ext cx="3628871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6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Electrònica</a:t>
            </a:r>
            <a:endParaRPr lang="es-E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\\Es01fil001\datos\BCV\EDITORIAL_2011\EDITORES\Cristina_del_Canto\2016\06_TECNOLOGIA\8448609476_TEC_4_digital\4_Editados\8448609476_u04\8448609476_u04_prs\img\23079790_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28" y="3365602"/>
            <a:ext cx="2043358" cy="204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Es01fil001\datos\BCV\EDITORIAL_2011\EDITORES\Cristina_del_Canto\2016\06_TECNOLOGIA\8448609476_TEC_4_digital\4_Editados\8448609476_u04\8448609476_u04_prs\img\39826114_S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9" t="4616" r="7962" b="21773"/>
          <a:stretch/>
        </p:blipFill>
        <p:spPr bwMode="auto">
          <a:xfrm>
            <a:off x="6579681" y="3365603"/>
            <a:ext cx="1496948" cy="204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Es01fil001\datos\BCV\EDITORIAL_2011\EDITORES\Cristina_del_Canto\2016\06_TECNOLOGIA\8448609476_TEC_4_digital\4_Editados\8448609476_u04\8448609476_u04_prs\img\17014000_S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6"/>
          <a:stretch/>
        </p:blipFill>
        <p:spPr bwMode="auto">
          <a:xfrm>
            <a:off x="3720386" y="3351745"/>
            <a:ext cx="2289889" cy="206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36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4">
              <a:alphaModFix amt="15000"/>
            </a:blip>
            <a:stretch>
              <a:fillRect/>
            </a:stretch>
          </a:blipFill>
        </p:spPr>
      </p:pic>
      <p:pic>
        <p:nvPicPr>
          <p:cNvPr id="5" name="Imagen 4" descr="cabecera_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5044999" y="1398372"/>
            <a:ext cx="2109036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4625095" y="2019467"/>
            <a:ext cx="3892181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Són components que </a:t>
            </a:r>
            <a:r>
              <a:rPr lang="ca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experimenten una resistència </a:t>
            </a:r>
            <a:r>
              <a:rPr lang="ca-E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determinad</a:t>
            </a:r>
            <a:r>
              <a:rPr lang="ca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pas del corrent elèctric. Les característiques més importants són el valor nominal, que es mesura en ohms (</a:t>
            </a: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Ω</a:t>
            </a: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s-ES_tradnl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la </a:t>
            </a: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tolerància (%) i la potència que poden dissipar en watts (W).</a:t>
            </a:r>
          </a:p>
          <a:p>
            <a:pPr algn="just">
              <a:lnSpc>
                <a:spcPct val="120000"/>
              </a:lnSpc>
            </a:pPr>
            <a:endParaRPr lang="ca-E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N’hi ha de valor fix o variable com els potenciòmetres, els resistors LDR o els termistors.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endParaRPr lang="ca-E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577326" y="1536560"/>
            <a:ext cx="2400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Resistors</a:t>
            </a:r>
            <a:endParaRPr lang="ca-ES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072995" y="3387162"/>
            <a:ext cx="2470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Resistor LDR.</a:t>
            </a:r>
            <a:endParaRPr lang="ca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571305" y="6040096"/>
            <a:ext cx="2272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Resistor valor fix.</a:t>
            </a:r>
            <a:endParaRPr lang="ca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992742" y="5988197"/>
            <a:ext cx="3380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 de volum per potenciòmetre.</a:t>
            </a:r>
            <a:endParaRPr lang="ca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5480864" y="812916"/>
            <a:ext cx="3628871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6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Electrònica</a:t>
            </a:r>
            <a:endParaRPr lang="es-E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\\Es01fil001\datos\BCV\EDITORIAL_2011\EDITORES\Cristina_del_Canto\2016\06_TECNOLOGIA\8448609476_TEC_4_digital\4_Editados\8448609476_u04\8448609476_u04_prs\img\2743225_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95" y="2085201"/>
            <a:ext cx="1952942" cy="130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Es01fil001\datos\BCV\EDITORIAL_2011\EDITORES\Cristina_del_Canto\2016\06_TECNOLOGIA\8448609476_TEC_4_digital\4_Editados\8448609476_u04\8448609476_u04_prs\img\8141933_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3911958"/>
            <a:ext cx="3095625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Es01fil001\datos\BCV\EDITORIAL_2011\EDITORES\Cristina_del_Canto\2016\06_TECNOLOGIA\8448609476_TEC_4_digital\4_Editados\8448609476_u04\8448609476_u04_prs\img\15805892_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98404" y="4151225"/>
            <a:ext cx="1129792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02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4">
              <a:alphaModFix amt="15000"/>
            </a:blip>
            <a:stretch>
              <a:fillRect/>
            </a:stretch>
          </a:blipFill>
        </p:spPr>
      </p:pic>
      <p:pic>
        <p:nvPicPr>
          <p:cNvPr id="5" name="Imagen 4" descr="cabecera_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5130724" y="1398372"/>
            <a:ext cx="2109036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4646269" y="2002644"/>
            <a:ext cx="381519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tracta d’un component la finalitat del qual es emmagatzemar petites càrregues elèctriques de manera temporal.</a:t>
            </a:r>
          </a:p>
          <a:p>
            <a:pPr algn="just">
              <a:lnSpc>
                <a:spcPct val="120000"/>
              </a:lnSpc>
            </a:pPr>
            <a:endParaRPr lang="ca-E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Podem trobar condensadors electrolítics (tenen polaritat) i ceràmics (no en tenen).</a:t>
            </a:r>
          </a:p>
          <a:p>
            <a:pPr algn="just">
              <a:lnSpc>
                <a:spcPct val="120000"/>
              </a:lnSpc>
            </a:pPr>
            <a:endParaRPr lang="ca-E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unitat de mesura és el farad (F).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663051" y="1536974"/>
            <a:ext cx="2400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Condensadors</a:t>
            </a:r>
            <a:endParaRPr lang="ca-ES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508645" y="5847506"/>
            <a:ext cx="2470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Condensador ceràmic.</a:t>
            </a:r>
            <a:endParaRPr lang="ca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988608" y="4428210"/>
            <a:ext cx="2470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Condensadors electrolítics.</a:t>
            </a:r>
            <a:endParaRPr lang="ca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5480864" y="812916"/>
            <a:ext cx="3628871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6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Electrònica</a:t>
            </a:r>
            <a:endParaRPr lang="es-E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 descr="\\Es01fil001\datos\BCV\EDITORIAL_2011\EDITORES\Cristina_del_Canto\2016\06_TECNOLOGIA\8448609476_TEC_4_digital\4_Editados\8448609476_u04\8448609476_u04_prs\img\7361534_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08" y="2114550"/>
            <a:ext cx="3449746" cy="229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Es01fil001\datos\BCV\EDITORIAL_2011\EDITORES\Cristina_del_Canto\2016\06_TECNOLOGIA\8448609476_TEC_4_digital\4_Editados\8448609476_u04\8448609476_u04_prs\img\19865452_S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2" r="21573"/>
          <a:stretch/>
        </p:blipFill>
        <p:spPr bwMode="auto">
          <a:xfrm rot="5400000">
            <a:off x="6150619" y="4267500"/>
            <a:ext cx="933449" cy="22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25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" y="0"/>
            <a:ext cx="9144000" cy="6858000"/>
          </a:xfrm>
          <a:prstGeom prst="rect">
            <a:avLst/>
          </a:prstGeom>
          <a:blipFill rotWithShape="1">
            <a:blip r:embed="rId4">
              <a:alphaModFix amt="15000"/>
            </a:blip>
            <a:stretch>
              <a:fillRect/>
            </a:stretch>
          </a:blipFill>
        </p:spPr>
      </p:pic>
      <p:pic>
        <p:nvPicPr>
          <p:cNvPr id="5" name="Imagen 4" descr="cabecera_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5054637" y="1398372"/>
            <a:ext cx="2109036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4829175" y="2076617"/>
            <a:ext cx="3647005" cy="293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 un component electrònic que </a:t>
            </a:r>
            <a:r>
              <a:rPr lang="ca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funciona </a:t>
            </a: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un interruptor, controlat elèctricament, que és accionat per mitjà d’una bobina i un electroimant per obrir o tancar un contacte o més.</a:t>
            </a:r>
          </a:p>
          <a:p>
            <a:pPr algn="just">
              <a:lnSpc>
                <a:spcPct val="120000"/>
              </a:lnSpc>
            </a:pPr>
            <a:endParaRPr lang="ca-E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Aquests elements són molt útils, perquè poden governar-se a distància i </a:t>
            </a: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permeten controlar </a:t>
            </a: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circuits elèctrics de tensió o intensitat molt superior a la utilitzada per accionar-los.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586964" y="1536974"/>
            <a:ext cx="2400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Relés</a:t>
            </a:r>
            <a:endParaRPr lang="ca-ES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1356131" y="5271704"/>
            <a:ext cx="2470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Relé electromagnètic.</a:t>
            </a:r>
            <a:endParaRPr lang="ca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5480864" y="812916"/>
            <a:ext cx="3628871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6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Electrònica</a:t>
            </a:r>
            <a:endParaRPr lang="es-E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 descr="\\Es01fil001\datos\BCV\EDITORIAL_2011\EDITORES\Cristina_del_Canto\2016\06_TECNOLOGIA\8448609476_TEC_4_digital\4_Editados\8448609476_u04\8448609476_u04_prs\img\395870_S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4" t="10679" r="13089" b="6437"/>
          <a:stretch/>
        </p:blipFill>
        <p:spPr bwMode="auto">
          <a:xfrm>
            <a:off x="1356131" y="2062548"/>
            <a:ext cx="3141953" cy="319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12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" y="-7786"/>
            <a:ext cx="9144000" cy="6858000"/>
          </a:xfrm>
          <a:prstGeom prst="rect">
            <a:avLst/>
          </a:prstGeom>
          <a:blipFill rotWithShape="1">
            <a:blip r:embed="rId4">
              <a:alphaModFix amt="15000"/>
            </a:blip>
            <a:stretch>
              <a:fillRect/>
            </a:stretch>
          </a:blipFill>
        </p:spPr>
      </p:pic>
      <p:pic>
        <p:nvPicPr>
          <p:cNvPr id="5" name="Imagen 4" descr="cabecera_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4981009" y="1398372"/>
            <a:ext cx="2109036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4828854" y="2057567"/>
            <a:ext cx="3549019" cy="293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 un component electrònic que permet el pas del corrent elèctric en un únic sentit. </a:t>
            </a:r>
          </a:p>
          <a:p>
            <a:pPr algn="just">
              <a:lnSpc>
                <a:spcPct val="120000"/>
              </a:lnSpc>
            </a:pPr>
            <a:endParaRPr lang="ca-E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Estan fabricats amb un material semiconductor que normalment és silici o germani.</a:t>
            </a:r>
          </a:p>
          <a:p>
            <a:pPr algn="just">
              <a:lnSpc>
                <a:spcPct val="120000"/>
              </a:lnSpc>
            </a:pPr>
            <a:endParaRPr lang="ca-E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 dues parts diferenciades: l’ànode (A), per on entra el corrent, i el càtode (K), per on surt el corrent.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513336" y="1529380"/>
            <a:ext cx="2400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Díodes</a:t>
            </a:r>
            <a:endParaRPr lang="ca-ES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5413326" y="6109795"/>
            <a:ext cx="2004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Díode.</a:t>
            </a:r>
            <a:endParaRPr lang="ca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544570" y="5081367"/>
            <a:ext cx="4231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 LED són un </a:t>
            </a:r>
            <a:r>
              <a: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tipus de díode que emeten llum.</a:t>
            </a: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5480864" y="812916"/>
            <a:ext cx="3628871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6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Electrònica</a:t>
            </a:r>
            <a:endParaRPr lang="es-E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46" name="Picture 2" descr="\\Es01fil001\datos\BCV\EDITORIAL_2011\EDITORES\Cristina_del_Canto\2016\06_TECNOLOGIA\8448609476_TEC_4_digital\4_Editados\8448609476_u04\8448609476_u04_prs\img\19706682_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48" y="2095499"/>
            <a:ext cx="4027915" cy="298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Es01fil001\datos\Planillas Unificadas\_PP2016\CAT\Tecnologia 4_ESO_CAT_LA_8448609476\u4_imatges alta\Fig. 4.19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26" y="5107506"/>
            <a:ext cx="2004577" cy="100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95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" y="-7786"/>
            <a:ext cx="9144000" cy="6858000"/>
          </a:xfrm>
          <a:prstGeom prst="rect">
            <a:avLst/>
          </a:prstGeom>
          <a:blipFill rotWithShape="1">
            <a:blip r:embed="rId4">
              <a:alphaModFix amt="15000"/>
            </a:blip>
            <a:stretch>
              <a:fillRect/>
            </a:stretch>
          </a:blipFill>
        </p:spPr>
      </p:pic>
      <p:pic>
        <p:nvPicPr>
          <p:cNvPr id="5" name="Imagen 4" descr="cabecera_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4978324" y="1398372"/>
            <a:ext cx="2109036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4767208" y="2019467"/>
            <a:ext cx="3801439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 estat un dels descobriments m</a:t>
            </a:r>
            <a:r>
              <a:rPr lang="es-E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grans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segle </a:t>
            </a:r>
            <a:r>
              <a:rPr lang="ca-ES" sz="1400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xx</a:t>
            </a: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endParaRPr lang="ca-E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 un component electrònic, format per material semiconductor, que consta de tres terminals: emissor (E), base (B) i col·lector (C). Internament, la base sempre està entre l’emissor i el col·lector. Amb l’aplicació d’un petit corrent a través de la unió</a:t>
            </a:r>
            <a:r>
              <a:rPr lang="ca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base-emissor, s’estableix un corrent molt més gran entre col·lector i emissor.</a:t>
            </a:r>
          </a:p>
          <a:p>
            <a:pPr>
              <a:lnSpc>
                <a:spcPct val="120000"/>
              </a:lnSpc>
            </a:pPr>
            <a:endParaRPr lang="ca-E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 la intensitat de base la que controla </a:t>
            </a:r>
            <a:r>
              <a:rPr lang="ca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l'estat del </a:t>
            </a: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transistor.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510651" y="1536974"/>
            <a:ext cx="2400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 transistors</a:t>
            </a:r>
            <a:endParaRPr lang="ca-ES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1209674" y="5619751"/>
            <a:ext cx="2470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Diferents tipus de transistors.</a:t>
            </a:r>
            <a:endParaRPr lang="ca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5480864" y="812916"/>
            <a:ext cx="3628871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6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Electrònica</a:t>
            </a:r>
            <a:endParaRPr lang="es-E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170" name="Picture 2" descr="\\Es01fil001\datos\BCV\EDITORIAL_2011\EDITORES\Cristina_del_Canto\2016\06_TECNOLOGIA\8448609476_TEC_4_digital\4_Editados\8448609476_u04\8448609476_u04_prs\img\43897219_S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6010" r="25257" b="4463"/>
          <a:stretch/>
        </p:blipFill>
        <p:spPr bwMode="auto">
          <a:xfrm>
            <a:off x="1209674" y="2117989"/>
            <a:ext cx="3248026" cy="349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0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7" y="-7786"/>
            <a:ext cx="9144000" cy="6858000"/>
          </a:xfrm>
          <a:prstGeom prst="rect">
            <a:avLst/>
          </a:prstGeom>
          <a:blipFill rotWithShape="1">
            <a:blip r:embed="rId4">
              <a:alphaModFix amt="15000"/>
            </a:blip>
            <a:stretch>
              <a:fillRect/>
            </a:stretch>
          </a:blipFill>
        </p:spPr>
      </p:pic>
      <p:pic>
        <p:nvPicPr>
          <p:cNvPr id="5" name="Imagen 4" descr="cabecera_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5006899" y="1398372"/>
            <a:ext cx="2109036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5006898" y="2038517"/>
            <a:ext cx="364180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 un dispositiu conegut habitualment amb el nom de xip, que </a:t>
            </a:r>
            <a:r>
              <a:rPr lang="es-E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molt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petit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està format per un conjunt d’elements (transistors, díodes, resistors, condensadors...), connectats permanentment i íntimament a un material semiconductor (normalment silici), que formen un circuit miniaturitzat</a:t>
            </a: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ca-E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N’hi ha d’analògics i de digitals.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539226" y="1527035"/>
            <a:ext cx="2400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Circuits integrats</a:t>
            </a:r>
            <a:endParaRPr lang="ca-ES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2691613" y="4499508"/>
            <a:ext cx="2098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Microprocessador.</a:t>
            </a:r>
            <a:endParaRPr lang="ca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39389" y="4463445"/>
            <a:ext cx="1604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Circuit integrat.</a:t>
            </a:r>
            <a:endParaRPr lang="ca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5480864" y="812916"/>
            <a:ext cx="3628871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6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Electrònica</a:t>
            </a:r>
            <a:endParaRPr lang="es-E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194" name="Picture 2" descr="\\Es01fil001\datos\BCV\EDITORIAL_2011\EDITORES\Cristina_del_Canto\2016\06_TECNOLOGIA\8448609476_TEC_4_digital\4_Editados\8448609476_u04\8448609476_u04_prs\img\11583139_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29" y="2514600"/>
            <a:ext cx="1958324" cy="195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\\Es01fil001\datos\BCV\EDITORIAL_2011\EDITORES\Cristina_del_Canto\2016\06_TECNOLOGIA\8448609476_TEC_4_digital\4_Editados\8448609476_u04\8448609476_u04_prs\img\35090466_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48" y="2985208"/>
            <a:ext cx="2028070" cy="147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6491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789</Words>
  <Application>Microsoft Office PowerPoint</Application>
  <PresentationFormat>Presentación en pantalla (4:3)</PresentationFormat>
  <Paragraphs>132</Paragraphs>
  <Slides>13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 Guerrero Carrasco</dc:creator>
  <cp:lastModifiedBy>Cristina_del_Canto</cp:lastModifiedBy>
  <cp:revision>141</cp:revision>
  <cp:lastPrinted>2016-02-09T19:06:18Z</cp:lastPrinted>
  <dcterms:created xsi:type="dcterms:W3CDTF">2015-02-13T16:29:08Z</dcterms:created>
  <dcterms:modified xsi:type="dcterms:W3CDTF">2016-04-25T11:45:10Z</dcterms:modified>
</cp:coreProperties>
</file>